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1"/>
  </p:notesMasterIdLst>
  <p:sldIdLst>
    <p:sldId id="256" r:id="rId2"/>
    <p:sldId id="283" r:id="rId3"/>
    <p:sldId id="285" r:id="rId4"/>
    <p:sldId id="284" r:id="rId5"/>
    <p:sldId id="286" r:id="rId6"/>
    <p:sldId id="278" r:id="rId7"/>
    <p:sldId id="277" r:id="rId8"/>
    <p:sldId id="291" r:id="rId9"/>
    <p:sldId id="279" r:id="rId10"/>
    <p:sldId id="272" r:id="rId11"/>
    <p:sldId id="290" r:id="rId12"/>
    <p:sldId id="259" r:id="rId13"/>
    <p:sldId id="257" r:id="rId14"/>
    <p:sldId id="262" r:id="rId15"/>
    <p:sldId id="267" r:id="rId16"/>
    <p:sldId id="261" r:id="rId17"/>
    <p:sldId id="289" r:id="rId18"/>
    <p:sldId id="273" r:id="rId19"/>
    <p:sldId id="263" r:id="rId20"/>
    <p:sldId id="269" r:id="rId21"/>
    <p:sldId id="264" r:id="rId22"/>
    <p:sldId id="276" r:id="rId23"/>
    <p:sldId id="268" r:id="rId24"/>
    <p:sldId id="270" r:id="rId25"/>
    <p:sldId id="271" r:id="rId26"/>
    <p:sldId id="281" r:id="rId27"/>
    <p:sldId id="292" r:id="rId28"/>
    <p:sldId id="287" r:id="rId29"/>
    <p:sldId id="282" r:id="rId30"/>
  </p:sldIdLst>
  <p:sldSz cx="9144000" cy="6858000" type="screen4x3"/>
  <p:notesSz cx="6858000" cy="9945688"/>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33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1293" autoAdjust="0"/>
  </p:normalViewPr>
  <p:slideViewPr>
    <p:cSldViewPr>
      <p:cViewPr varScale="1">
        <p:scale>
          <a:sx n="61" d="100"/>
          <a:sy n="61" d="100"/>
        </p:scale>
        <p:origin x="-177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de-DE"/>
          </a:p>
        </p:txBody>
      </p:sp>
      <p:sp>
        <p:nvSpPr>
          <p:cNvPr id="3" name="Datumsplatzhalt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AC6B9618-5993-4E7A-806C-792CB15803DE}" type="datetimeFigureOut">
              <a:rPr lang="de-DE"/>
              <a:pPr>
                <a:defRPr/>
              </a:pPr>
              <a:t>18.03.2012</a:t>
            </a:fld>
            <a:endParaRPr lang="de-DE"/>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de-DE"/>
          </a:p>
        </p:txBody>
      </p:sp>
      <p:sp>
        <p:nvSpPr>
          <p:cNvPr id="7" name="Foliennummernplatzhalt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F691D5EA-25CE-406C-B19C-D7A331460414}"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p:spPr>
      </p:sp>
      <p:sp>
        <p:nvSpPr>
          <p:cNvPr id="399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3994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3F3B82-0102-44C1-AF7D-07732B6F1BE1}" type="slidenum">
              <a:rPr lang="de-DE" smtClean="0">
                <a:latin typeface="Arial" charset="0"/>
                <a:cs typeface="Arial" charset="0"/>
              </a:rPr>
              <a:pPr/>
              <a:t>1</a:t>
            </a:fld>
            <a:endParaRPr lang="de-DE"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p:spPr>
      </p:sp>
      <p:sp>
        <p:nvSpPr>
          <p:cNvPr id="49155"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9156"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33F91D-F3B6-457B-B79E-B1482BC6DE4F}" type="slidenum">
              <a:rPr lang="de-DE" smtClean="0">
                <a:latin typeface="Arial" charset="0"/>
                <a:cs typeface="Arial" charset="0"/>
              </a:rPr>
              <a:pPr/>
              <a:t>10</a:t>
            </a:fld>
            <a:endParaRPr lang="de-DE"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bwMode="auto">
          <a:noFill/>
          <a:ln>
            <a:solidFill>
              <a:srgbClr val="000000"/>
            </a:solidFill>
            <a:miter lim="800000"/>
            <a:headEnd/>
            <a:tailEnd/>
          </a:ln>
        </p:spPr>
      </p:sp>
      <p:sp>
        <p:nvSpPr>
          <p:cNvPr id="50179"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Schon heute rollen ca. 20.000 Tonnen Vinylchorid pro Jahr in Kesselwagen durch die Stadt.</a:t>
            </a:r>
          </a:p>
          <a:p>
            <a:pPr eaLnBrk="1" hangingPunct="1">
              <a:spcBef>
                <a:spcPct val="0"/>
              </a:spcBef>
            </a:pPr>
            <a:r>
              <a:rPr lang="de-DE" smtClean="0"/>
              <a:t>1968 sollten in Bitterfeld (damalige DDR) 4 Tonnen des unter Druck flüssigen Vinylchlorids umgefüllt werden. Teil des Stoffes wurde sofort gasförmig und entzündete sich an der Luft. Obwohl Gebiet nur dünn besiedelt, gab es 42 Tote und 200 Verletzte. Noch in 6 km Entfernung gingen Fensterscheiben zu Bruch. Um weitere Explosionen zu verhindern, mussten die Rettungsarbeiten mit bloßen Händen durchgeführt werden</a:t>
            </a:r>
          </a:p>
          <a:p>
            <a:pPr eaLnBrk="1" hangingPunct="1">
              <a:spcBef>
                <a:spcPct val="0"/>
              </a:spcBef>
            </a:pPr>
            <a:r>
              <a:rPr lang="de-DE" smtClean="0"/>
              <a:t>Vor kurzem hat sich in Oldenburg nur durch glückliche Umstände ein entgleister Güterwagen auf einem nachfolgenden Bahnübergang wieder selbst eingegleist. In Gegenrichtung wäre dieser Güterwagen an der nächsten Weiche unweigerlich umgekippt und mitten in ein angrenzendes Wohnhaus gestürzt. Es läuft eine Klage des betreffenden Hauseigentümers gemeinsam mit der Stadt Oldenburg gegen das Eisenbahnbundesamt. </a:t>
            </a:r>
          </a:p>
        </p:txBody>
      </p:sp>
      <p:sp>
        <p:nvSpPr>
          <p:cNvPr id="5018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E4E883-D0D1-4653-9905-D8C1CB6654B9}" type="slidenum">
              <a:rPr lang="de-DE" smtClean="0">
                <a:latin typeface="Arial" charset="0"/>
                <a:cs typeface="Arial" charset="0"/>
              </a:rPr>
              <a:pPr/>
              <a:t>11</a:t>
            </a:fld>
            <a:endParaRPr lang="de-DE"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p:spPr>
      </p:sp>
      <p:sp>
        <p:nvSpPr>
          <p:cNvPr id="5120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Anforderungen aus § 5 Abs. 1 Nrn. 1 und 2 und § 22 Abs. 1 BImSchG </a:t>
            </a:r>
          </a:p>
          <a:p>
            <a:pPr eaLnBrk="1" hangingPunct="1">
              <a:spcBef>
                <a:spcPct val="0"/>
              </a:spcBef>
            </a:pPr>
            <a:r>
              <a:rPr lang="de-DE" smtClean="0"/>
              <a:t>Keine bundesweit rechtsverbindliche Klärung der Frage, wann Erschütterungsimmissionen als schädliche Umwelteinflüsse gelten</a:t>
            </a:r>
          </a:p>
          <a:p>
            <a:pPr eaLnBrk="1" hangingPunct="1">
              <a:spcBef>
                <a:spcPct val="0"/>
              </a:spcBef>
            </a:pPr>
            <a:r>
              <a:rPr lang="de-DE" smtClean="0"/>
              <a:t>Bewertung anhand von Regelwerken sachverständiger Organisationen oder einzelfallbezogene Gutachten </a:t>
            </a:r>
          </a:p>
          <a:p>
            <a:pPr eaLnBrk="1" hangingPunct="1">
              <a:spcBef>
                <a:spcPct val="0"/>
              </a:spcBef>
            </a:pPr>
            <a:r>
              <a:rPr lang="de-DE" smtClean="0"/>
              <a:t>Niedersachsen: Hinweise zur Messung, Beurteilung und Verminderung von Erschütterungsimmissionen </a:t>
            </a:r>
          </a:p>
          <a:p>
            <a:pPr eaLnBrk="1" hangingPunct="1">
              <a:spcBef>
                <a:spcPct val="0"/>
              </a:spcBef>
            </a:pPr>
            <a:endParaRPr lang="de-DE" smtClean="0"/>
          </a:p>
        </p:txBody>
      </p:sp>
      <p:sp>
        <p:nvSpPr>
          <p:cNvPr id="5120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C91828-EDF2-4220-802E-B985FC0163B6}" type="slidenum">
              <a:rPr lang="de-DE" smtClean="0">
                <a:latin typeface="Arial" charset="0"/>
                <a:cs typeface="Arial" charset="0"/>
              </a:rPr>
              <a:pPr/>
              <a:t>12</a:t>
            </a:fld>
            <a:endParaRPr lang="de-DE"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p:spPr>
      </p:sp>
      <p:sp>
        <p:nvSpPr>
          <p:cNvPr id="522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22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A9695-1A4F-4F98-87A1-3383B9221201}" type="slidenum">
              <a:rPr lang="de-DE" smtClean="0">
                <a:latin typeface="Arial" charset="0"/>
                <a:cs typeface="Arial" charset="0"/>
              </a:rPr>
              <a:pPr/>
              <a:t>13</a:t>
            </a:fld>
            <a:endParaRPr lang="de-DE"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bwMode="auto">
          <a:noFill/>
          <a:ln>
            <a:solidFill>
              <a:srgbClr val="000000"/>
            </a:solidFill>
            <a:miter lim="800000"/>
            <a:headEnd/>
            <a:tailEnd/>
          </a:ln>
        </p:spPr>
      </p:sp>
      <p:sp>
        <p:nvSpPr>
          <p:cNvPr id="5325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Bahn hat allgemeine Untersuchungen von Schwingungseinwirkungen des Eisenbahnbetriebes durch unabhängige Institute im Bereich Wüsting durchführen lassen</a:t>
            </a:r>
          </a:p>
          <a:p>
            <a:pPr eaLnBrk="1" hangingPunct="1">
              <a:spcBef>
                <a:spcPct val="0"/>
              </a:spcBef>
            </a:pPr>
            <a:endParaRPr lang="de-DE" smtClean="0"/>
          </a:p>
          <a:p>
            <a:pPr eaLnBrk="1" hangingPunct="1">
              <a:spcBef>
                <a:spcPct val="0"/>
              </a:spcBef>
            </a:pPr>
            <a:r>
              <a:rPr lang="de-DE" smtClean="0"/>
              <a:t>Ergebnis: ermittelten Werte liegen auch bei extremen Betriebssituationen und in geringem Gleisabstand weit unterhalb der in den anerkannten Regeln der Technik aufgeführten Richtwerte</a:t>
            </a:r>
          </a:p>
          <a:p>
            <a:pPr eaLnBrk="1" hangingPunct="1">
              <a:spcBef>
                <a:spcPct val="0"/>
              </a:spcBef>
            </a:pPr>
            <a:endParaRPr lang="de-DE" smtClean="0"/>
          </a:p>
        </p:txBody>
      </p:sp>
      <p:sp>
        <p:nvSpPr>
          <p:cNvPr id="53252"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E347D5-0270-4C28-BC31-E3F19B1EF0F4}" type="slidenum">
              <a:rPr lang="de-DE" smtClean="0">
                <a:latin typeface="Arial" charset="0"/>
                <a:cs typeface="Arial" charset="0"/>
              </a:rPr>
              <a:pPr/>
              <a:t>14</a:t>
            </a:fld>
            <a:endParaRPr lang="de-DE"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p:spPr>
      </p:sp>
      <p:sp>
        <p:nvSpPr>
          <p:cNvPr id="5427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Grundlage für Durchführung von Lärmschutzmaßnahmen ist das BImSchG vom 15.3. 1974</a:t>
            </a:r>
          </a:p>
          <a:p>
            <a:pPr eaLnBrk="1" hangingPunct="1">
              <a:spcBef>
                <a:spcPct val="0"/>
              </a:spcBef>
            </a:pPr>
            <a:r>
              <a:rPr lang="de-DE" smtClean="0"/>
              <a:t>bei wesentlicher Änderung vorhandener Schienenwege sicherstellen, dass keine schädliche Umwelteinwirkungen entstehen</a:t>
            </a:r>
          </a:p>
          <a:p>
            <a:pPr eaLnBrk="1" hangingPunct="1">
              <a:spcBef>
                <a:spcPct val="0"/>
              </a:spcBef>
            </a:pPr>
            <a:r>
              <a:rPr lang="de-DE" smtClean="0"/>
              <a:t>Nach dem Stand der Technik</a:t>
            </a:r>
          </a:p>
          <a:p>
            <a:pPr eaLnBrk="1" hangingPunct="1">
              <a:spcBef>
                <a:spcPct val="0"/>
              </a:spcBef>
            </a:pPr>
            <a:r>
              <a:rPr lang="de-DE" smtClean="0"/>
              <a:t>Nur bei Verlegung neuer Schienenstränge oder bei „wesentlicher“ Änderung vorhandener Schienenwege</a:t>
            </a:r>
          </a:p>
          <a:p>
            <a:pPr eaLnBrk="1" hangingPunct="1">
              <a:spcBef>
                <a:spcPct val="0"/>
              </a:spcBef>
            </a:pPr>
            <a:r>
              <a:rPr lang="de-DE" smtClean="0"/>
              <a:t>Definition: Erheblicher baulicher Eingriff und Lärmsteigerung 3 db/A  </a:t>
            </a:r>
          </a:p>
          <a:p>
            <a:pPr eaLnBrk="1" hangingPunct="1">
              <a:spcBef>
                <a:spcPct val="0"/>
              </a:spcBef>
            </a:pPr>
            <a:r>
              <a:rPr lang="de-DE" smtClean="0"/>
              <a:t>Zumutbare Belastung orientiert sich laut EU-Richtlinie an Mittelwerten</a:t>
            </a:r>
          </a:p>
          <a:p>
            <a:pPr eaLnBrk="1" hangingPunct="1">
              <a:spcBef>
                <a:spcPct val="0"/>
              </a:spcBef>
            </a:pPr>
            <a:r>
              <a:rPr lang="de-DE" smtClean="0"/>
              <a:t>Erlaubt sind lt. Bundesimmissionsschutz-VO:</a:t>
            </a:r>
          </a:p>
          <a:p>
            <a:pPr eaLnBrk="1" hangingPunct="1">
              <a:spcBef>
                <a:spcPct val="0"/>
              </a:spcBef>
            </a:pPr>
            <a:r>
              <a:rPr lang="de-DE" smtClean="0"/>
              <a:t>59 Dezibel (tagsüber)</a:t>
            </a:r>
          </a:p>
          <a:p>
            <a:pPr eaLnBrk="1" hangingPunct="1">
              <a:spcBef>
                <a:spcPct val="0"/>
              </a:spcBef>
            </a:pPr>
            <a:r>
              <a:rPr lang="de-DE" smtClean="0"/>
              <a:t>49 Dezibel (nachts)</a:t>
            </a:r>
          </a:p>
          <a:p>
            <a:pPr eaLnBrk="1" hangingPunct="1">
              <a:spcBef>
                <a:spcPct val="0"/>
              </a:spcBef>
            </a:pPr>
            <a:r>
              <a:rPr lang="de-DE" smtClean="0"/>
              <a:t>Besonderer Stress durch extreme Lärmspitzen findet in der Gesetzgebung keine Berücksichtigung</a:t>
            </a:r>
          </a:p>
          <a:p>
            <a:pPr eaLnBrk="1" hangingPunct="1">
              <a:spcBef>
                <a:spcPct val="0"/>
              </a:spcBef>
            </a:pPr>
            <a:r>
              <a:rPr lang="de-DE" smtClean="0"/>
              <a:t>Bahn genießt aktuell noch Schienenbonus und darf fünf Dezibel lauter sein  </a:t>
            </a:r>
          </a:p>
          <a:p>
            <a:pPr eaLnBrk="1" hangingPunct="1">
              <a:spcBef>
                <a:spcPct val="0"/>
              </a:spcBef>
            </a:pPr>
            <a:r>
              <a:rPr lang="de-DE" smtClean="0"/>
              <a:t>Intensivere Nutzung vorhandener Gleise steht der Bahn jederzeit frei</a:t>
            </a:r>
          </a:p>
          <a:p>
            <a:pPr eaLnBrk="1" hangingPunct="1">
              <a:spcBef>
                <a:spcPct val="0"/>
              </a:spcBef>
            </a:pPr>
            <a:endParaRPr lang="de-DE" smtClean="0"/>
          </a:p>
        </p:txBody>
      </p:sp>
      <p:sp>
        <p:nvSpPr>
          <p:cNvPr id="54276"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7631E5-C944-4A45-9C76-8E35B03789B5}" type="slidenum">
              <a:rPr lang="de-DE" smtClean="0">
                <a:latin typeface="Arial" charset="0"/>
                <a:cs typeface="Arial" charset="0"/>
              </a:rPr>
              <a:pPr/>
              <a:t>15</a:t>
            </a:fld>
            <a:endParaRPr lang="de-DE"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p:spPr>
      </p:sp>
      <p:sp>
        <p:nvSpPr>
          <p:cNvPr id="5529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5530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05B410-7204-4F22-8DB4-DA440A451EF3}" type="slidenum">
              <a:rPr lang="de-DE" smtClean="0">
                <a:latin typeface="Arial" charset="0"/>
                <a:cs typeface="Arial" charset="0"/>
              </a:rPr>
              <a:pPr/>
              <a:t>16</a:t>
            </a:fld>
            <a:endParaRPr lang="de-DE"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p:spPr>
      </p:sp>
      <p:sp>
        <p:nvSpPr>
          <p:cNvPr id="5632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Durch zusätzlichen Bahnverkehr aufgrund JWP erhöht sich die Lärmbelästung von heute tags 65,6 dB(A) bzw. nachts 54,8 dB(A) auf künftig 73,7 dB(A) bzw. nachts 73,8 dB(A) </a:t>
            </a:r>
          </a:p>
          <a:p>
            <a:pPr eaLnBrk="1" hangingPunct="1">
              <a:spcBef>
                <a:spcPct val="0"/>
              </a:spcBef>
            </a:pPr>
            <a:r>
              <a:rPr lang="de-DE" smtClean="0"/>
              <a:t>Zunahme nachts mehr als 18,8 dB(A)</a:t>
            </a:r>
          </a:p>
          <a:p>
            <a:pPr eaLnBrk="1" hangingPunct="1">
              <a:spcBef>
                <a:spcPct val="0"/>
              </a:spcBef>
            </a:pPr>
            <a:r>
              <a:rPr lang="de-DE" smtClean="0"/>
              <a:t>Steigerung der Lärmwerte um 10,0 dB(A) entspricht Verdoppelung des Lärms!</a:t>
            </a:r>
          </a:p>
          <a:p>
            <a:pPr eaLnBrk="1" hangingPunct="1">
              <a:spcBef>
                <a:spcPct val="0"/>
              </a:spcBef>
            </a:pPr>
            <a:r>
              <a:rPr lang="de-DE" smtClean="0"/>
              <a:t>Lt. detaillierter Bewertung des nächtlichen Verkehrslärms durch  Weltgesundheitsorganisation (WHO) ist eine Überschreitung des Grenzwertes von 55 dB(A) „die Situation zunehmend als gefährlich für die Gesundheit der Bevölkerung anzusehen“ </a:t>
            </a:r>
          </a:p>
          <a:p>
            <a:pPr eaLnBrk="1" hangingPunct="1">
              <a:spcBef>
                <a:spcPct val="0"/>
              </a:spcBef>
            </a:pPr>
            <a:r>
              <a:rPr lang="de-DE" smtClean="0"/>
              <a:t>Universitätsklinik Freiburg hat in einem detaillierten Gutachten wegen der Rheintalbahn vom April 2010 mit dem Titel „Macht Schienenlärm krank?“ nachgewiesen, dass gerade der ständige Wechsel zwischen Ruhepause und extremer Lärmbelastung (= bis zu 81 dB(A) durch einen vorbeifahrenden Güterzug! – nach eigener Einlassung der Bundesbahn) für die Gesundheit besonders schädlich ist. </a:t>
            </a:r>
          </a:p>
          <a:p>
            <a:pPr eaLnBrk="1" hangingPunct="1">
              <a:spcBef>
                <a:spcPct val="0"/>
              </a:spcBef>
            </a:pPr>
            <a:r>
              <a:rPr lang="de-DE" smtClean="0"/>
              <a:t>Mittelung der Emissionspegel genügt nicht. Es sind u. a. auch die Häufigkeiten maximaler Pegel zu berücksichtigen!</a:t>
            </a:r>
          </a:p>
          <a:p>
            <a:pPr eaLnBrk="1" hangingPunct="1">
              <a:spcBef>
                <a:spcPct val="0"/>
              </a:spcBef>
            </a:pPr>
            <a:r>
              <a:rPr lang="de-DE" smtClean="0"/>
              <a:t>Aufweckreaktion wird nicht angemessen erfasst</a:t>
            </a:r>
          </a:p>
          <a:p>
            <a:pPr eaLnBrk="1" hangingPunct="1">
              <a:spcBef>
                <a:spcPct val="0"/>
              </a:spcBef>
            </a:pPr>
            <a:endParaRPr lang="de-DE" smtClean="0"/>
          </a:p>
        </p:txBody>
      </p:sp>
      <p:sp>
        <p:nvSpPr>
          <p:cNvPr id="5632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F6EC8F-5F71-4C91-A1B9-9C79BA5A5D67}" type="slidenum">
              <a:rPr lang="de-DE" smtClean="0">
                <a:latin typeface="Arial" charset="0"/>
                <a:cs typeface="Arial" charset="0"/>
              </a:rPr>
              <a:pPr/>
              <a:t>17</a:t>
            </a:fld>
            <a:endParaRPr lang="de-DE"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p:spPr>
      </p:sp>
      <p:sp>
        <p:nvSpPr>
          <p:cNvPr id="5734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Lärmsanierung:</a:t>
            </a:r>
          </a:p>
          <a:p>
            <a:pPr eaLnBrk="1" hangingPunct="1">
              <a:spcBef>
                <a:spcPct val="0"/>
              </a:spcBef>
            </a:pPr>
            <a:r>
              <a:rPr lang="de-DE" smtClean="0"/>
              <a:t>Lärmminderung an bestehenden Bahnstrecken ohne Rechtsanspruch. </a:t>
            </a:r>
          </a:p>
          <a:p>
            <a:pPr eaLnBrk="1" hangingPunct="1">
              <a:spcBef>
                <a:spcPct val="0"/>
              </a:spcBef>
            </a:pPr>
            <a:r>
              <a:rPr lang="de-DE" smtClean="0"/>
              <a:t>Grenzwerte lt. Richtlinie für die Förderung von Maßnahmen zur Lärmsanierung an bestehenden Schienenwegen der Eisenbahnen des Bundes </a:t>
            </a:r>
          </a:p>
          <a:p>
            <a:pPr eaLnBrk="1" hangingPunct="1">
              <a:spcBef>
                <a:spcPct val="0"/>
              </a:spcBef>
            </a:pPr>
            <a:r>
              <a:rPr lang="de-DE" smtClean="0"/>
              <a:t>für Krankenhäuser, Schulen, Altenheime, reine und allgemeine Wohngebiete sowie Kleinsiedlungsgebiete 70/60 dB(A) (tags/nachts)</a:t>
            </a:r>
          </a:p>
          <a:p>
            <a:pPr eaLnBrk="1" hangingPunct="1">
              <a:spcBef>
                <a:spcPct val="0"/>
              </a:spcBef>
            </a:pPr>
            <a:r>
              <a:rPr lang="de-DE" smtClean="0"/>
              <a:t>Lärmvorsorge:</a:t>
            </a:r>
          </a:p>
          <a:p>
            <a:pPr eaLnBrk="1" hangingPunct="1">
              <a:spcBef>
                <a:spcPct val="0"/>
              </a:spcBef>
            </a:pPr>
            <a:r>
              <a:rPr lang="de-DE" smtClean="0"/>
              <a:t>Einhaltung der Verkehrslärmschutzverordnung mit Rechtsanspruch bei Neubau oder wesentlicher Änderung der Strecke</a:t>
            </a:r>
          </a:p>
          <a:p>
            <a:pPr eaLnBrk="1" hangingPunct="1">
              <a:spcBef>
                <a:spcPct val="0"/>
              </a:spcBef>
            </a:pPr>
            <a:r>
              <a:rPr lang="de-DE" smtClean="0"/>
              <a:t>Grenzwerte für reine Wohngebiete 59/49 dB(A) (tags/nachts) </a:t>
            </a:r>
          </a:p>
          <a:p>
            <a:pPr eaLnBrk="1" hangingPunct="1">
              <a:spcBef>
                <a:spcPct val="0"/>
              </a:spcBef>
            </a:pPr>
            <a:endParaRPr lang="de-DE" smtClean="0"/>
          </a:p>
        </p:txBody>
      </p:sp>
      <p:sp>
        <p:nvSpPr>
          <p:cNvPr id="5734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69E6C3-A34F-4E5B-B2CF-844474568976}" type="slidenum">
              <a:rPr lang="de-DE" smtClean="0">
                <a:latin typeface="Arial" charset="0"/>
                <a:cs typeface="Arial" charset="0"/>
              </a:rPr>
              <a:pPr/>
              <a:t>18</a:t>
            </a:fld>
            <a:endParaRPr lang="de-DE"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p:spPr>
      </p:sp>
      <p:sp>
        <p:nvSpPr>
          <p:cNvPr id="5837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Lärmschutz für Hinterland Anbindung JWP kein eigenständiges Projekt</a:t>
            </a:r>
          </a:p>
          <a:p>
            <a:pPr eaLnBrk="1" hangingPunct="1">
              <a:spcBef>
                <a:spcPct val="0"/>
              </a:spcBef>
            </a:pPr>
            <a:r>
              <a:rPr lang="de-DE" smtClean="0"/>
              <a:t>Bund gibt jährlich allgemein Mittel für bundesweite Lärmschutzmaßnahmen an die Bahn AG (Lärmsanierung)</a:t>
            </a:r>
          </a:p>
          <a:p>
            <a:pPr eaLnBrk="1" hangingPunct="1">
              <a:spcBef>
                <a:spcPct val="0"/>
              </a:spcBef>
            </a:pPr>
            <a:r>
              <a:rPr lang="de-DE" smtClean="0"/>
              <a:t>Lärmsanierung eine freiwillige Leistung des Bundes</a:t>
            </a:r>
          </a:p>
          <a:p>
            <a:pPr eaLnBrk="1" hangingPunct="1">
              <a:spcBef>
                <a:spcPct val="0"/>
              </a:spcBef>
            </a:pPr>
            <a:r>
              <a:rPr lang="de-DE" smtClean="0"/>
              <a:t>Strecke Oldenburg – Bremen wurde in das Lärmsanierungsprogramm aufgenommen</a:t>
            </a:r>
          </a:p>
          <a:p>
            <a:pPr eaLnBrk="1" hangingPunct="1">
              <a:spcBef>
                <a:spcPct val="0"/>
              </a:spcBef>
            </a:pPr>
            <a:r>
              <a:rPr lang="de-DE" smtClean="0"/>
              <a:t>2007 hat Planfeststellungsbeschluss zum JWP Lärmschutz auf der Grundlage der Lärmsanierungsgrenzwerte vor Aufnahme des Verkehrs vom und zum Hafen garantiert</a:t>
            </a:r>
          </a:p>
          <a:p>
            <a:pPr eaLnBrk="1" hangingPunct="1">
              <a:spcBef>
                <a:spcPct val="0"/>
              </a:spcBef>
            </a:pPr>
            <a:r>
              <a:rPr lang="de-DE" smtClean="0"/>
              <a:t>2007 hat das Niedersächsiche Verkehrsministerium zusätzlich eine entsprechende Zusage gemacht, um eine Klage der IBO aus Oldenburg gegen den Planfeststellungsbeschluss zum JWP abzuwenden </a:t>
            </a:r>
          </a:p>
          <a:p>
            <a:pPr eaLnBrk="1" hangingPunct="1">
              <a:spcBef>
                <a:spcPct val="0"/>
              </a:spcBef>
            </a:pPr>
            <a:r>
              <a:rPr lang="de-DE" smtClean="0"/>
              <a:t>Bester Lärmschutz durch extra Güterverkehrstrasse, z. B. entlang der BAB</a:t>
            </a:r>
          </a:p>
          <a:p>
            <a:pPr eaLnBrk="1" hangingPunct="1">
              <a:spcBef>
                <a:spcPct val="0"/>
              </a:spcBef>
            </a:pPr>
            <a:endParaRPr lang="de-DE" smtClean="0"/>
          </a:p>
        </p:txBody>
      </p:sp>
      <p:sp>
        <p:nvSpPr>
          <p:cNvPr id="58372"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E93CF7-53A2-48CE-9D3D-A28CDA3EF304}" type="slidenum">
              <a:rPr lang="de-DE" smtClean="0">
                <a:latin typeface="Arial" charset="0"/>
                <a:cs typeface="Arial" charset="0"/>
              </a:rPr>
              <a:pPr/>
              <a:t>19</a:t>
            </a:fld>
            <a:endParaRPr lang="de-D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p:spPr>
      </p:sp>
      <p:sp>
        <p:nvSpPr>
          <p:cNvPr id="4096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096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F472DD-B322-4F95-A8FF-5954767B5F12}" type="slidenum">
              <a:rPr lang="de-DE" smtClean="0">
                <a:latin typeface="Arial" charset="0"/>
                <a:cs typeface="Arial" charset="0"/>
              </a:rPr>
              <a:pPr/>
              <a:t>2</a:t>
            </a:fld>
            <a:endParaRPr lang="de-DE"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bwMode="auto">
          <a:noFill/>
          <a:ln>
            <a:solidFill>
              <a:srgbClr val="000000"/>
            </a:solidFill>
            <a:miter lim="800000"/>
            <a:headEnd/>
            <a:tailEnd/>
          </a:ln>
        </p:spPr>
      </p:sp>
      <p:sp>
        <p:nvSpPr>
          <p:cNvPr id="5939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Bahn AG führt „nur“ die Beschlüsse aus </a:t>
            </a:r>
          </a:p>
          <a:p>
            <a:pPr eaLnBrk="1" hangingPunct="1">
              <a:spcBef>
                <a:spcPct val="0"/>
              </a:spcBef>
            </a:pPr>
            <a:r>
              <a:rPr lang="de-DE" smtClean="0"/>
              <a:t>Höhe der Wände beeinflussen Reduzierung des Lärmpegels. Beispiel für erste  Gebäudereihe (gemäß Angaben der Bahn)</a:t>
            </a:r>
          </a:p>
          <a:p>
            <a:pPr eaLnBrk="1" hangingPunct="1">
              <a:spcBef>
                <a:spcPct val="0"/>
              </a:spcBef>
            </a:pPr>
            <a:r>
              <a:rPr lang="de-DE" smtClean="0"/>
              <a:t>Zwei Meter Höhe  von 66,3 auf 59,3 db/A </a:t>
            </a:r>
          </a:p>
          <a:p>
            <a:pPr eaLnBrk="1" hangingPunct="1">
              <a:spcBef>
                <a:spcPct val="0"/>
              </a:spcBef>
            </a:pPr>
            <a:r>
              <a:rPr lang="de-DE" smtClean="0"/>
              <a:t>Vier Meter Höhe  von 66,3 auf 53,9 db/A</a:t>
            </a:r>
          </a:p>
          <a:p>
            <a:pPr eaLnBrk="1" hangingPunct="1">
              <a:spcBef>
                <a:spcPct val="0"/>
              </a:spcBef>
            </a:pPr>
            <a:r>
              <a:rPr lang="de-DE" smtClean="0"/>
              <a:t>Tests mit 76 cm hohen Betonwänden – bestückt mit schallabsorbierenden Matten</a:t>
            </a:r>
          </a:p>
          <a:p>
            <a:pPr eaLnBrk="1" hangingPunct="1">
              <a:spcBef>
                <a:spcPct val="0"/>
              </a:spcBef>
            </a:pPr>
            <a:endParaRPr lang="de-DE" smtClean="0"/>
          </a:p>
        </p:txBody>
      </p:sp>
      <p:sp>
        <p:nvSpPr>
          <p:cNvPr id="59396"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DB33D1-72A1-483B-8574-8D41A48BF05D}" type="slidenum">
              <a:rPr lang="de-DE" smtClean="0">
                <a:latin typeface="Arial" charset="0"/>
                <a:cs typeface="Arial" charset="0"/>
              </a:rPr>
              <a:pPr/>
              <a:t>20</a:t>
            </a:fld>
            <a:endParaRPr lang="de-DE"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p:spPr>
      </p:sp>
      <p:sp>
        <p:nvSpPr>
          <p:cNvPr id="54275" name="Notizenplatzhalter 2"/>
          <p:cNvSpPr>
            <a:spLocks noGrp="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eaLnBrk="1" hangingPunct="1">
              <a:spcBef>
                <a:spcPct val="0"/>
              </a:spcBef>
              <a:defRPr/>
            </a:pPr>
            <a:r>
              <a:rPr lang="de-DE" dirty="0" smtClean="0"/>
              <a:t>Zwischen Oldenburg und Bremen 31 km lange Strecke</a:t>
            </a:r>
          </a:p>
          <a:p>
            <a:pPr eaLnBrk="1" hangingPunct="1">
              <a:spcBef>
                <a:spcPct val="0"/>
              </a:spcBef>
              <a:defRPr/>
            </a:pPr>
            <a:r>
              <a:rPr lang="de-DE" dirty="0" smtClean="0"/>
              <a:t>Rund die Hälfte mit Lärmschutzwänden</a:t>
            </a:r>
          </a:p>
          <a:p>
            <a:pPr eaLnBrk="1" hangingPunct="1">
              <a:spcBef>
                <a:spcPct val="0"/>
              </a:spcBef>
              <a:defRPr/>
            </a:pPr>
            <a:r>
              <a:rPr lang="de-DE" dirty="0" smtClean="0"/>
              <a:t>Teils einseitig, teils beiderseits</a:t>
            </a:r>
          </a:p>
          <a:p>
            <a:pPr eaLnBrk="1" hangingPunct="1">
              <a:spcBef>
                <a:spcPct val="0"/>
              </a:spcBef>
              <a:defRPr/>
            </a:pPr>
            <a:r>
              <a:rPr lang="de-DE" dirty="0" smtClean="0"/>
              <a:t>Ca. 40 % für Delmenhorst, ca. 30 % Ganderkesee, ca. 30 % Hude</a:t>
            </a:r>
          </a:p>
          <a:p>
            <a:pPr eaLnBrk="1" hangingPunct="1">
              <a:spcBef>
                <a:spcPct val="0"/>
              </a:spcBef>
              <a:defRPr/>
            </a:pPr>
            <a:r>
              <a:rPr lang="de-DE" dirty="0" smtClean="0"/>
              <a:t>Delmenhorst: </a:t>
            </a:r>
          </a:p>
          <a:p>
            <a:pPr eaLnBrk="1" hangingPunct="1">
              <a:spcBef>
                <a:spcPct val="0"/>
              </a:spcBef>
              <a:defRPr/>
            </a:pPr>
            <a:r>
              <a:rPr lang="de-DE" dirty="0" smtClean="0"/>
              <a:t>Mitte 2012 Beginn Bauarbeiten </a:t>
            </a:r>
          </a:p>
          <a:p>
            <a:pPr eaLnBrk="1" hangingPunct="1">
              <a:spcBef>
                <a:spcPct val="0"/>
              </a:spcBef>
              <a:defRPr/>
            </a:pPr>
            <a:r>
              <a:rPr lang="de-DE" dirty="0" smtClean="0"/>
              <a:t>insgesamt 7,2 km langen Lärmschutzwall </a:t>
            </a:r>
          </a:p>
          <a:p>
            <a:pPr eaLnBrk="1" hangingPunct="1">
              <a:spcBef>
                <a:spcPct val="0"/>
              </a:spcBef>
              <a:defRPr/>
            </a:pPr>
            <a:r>
              <a:rPr lang="de-DE" dirty="0" smtClean="0"/>
              <a:t>zehn Abschnitte mit einer Höhe zwischen zwei und drei Metern </a:t>
            </a:r>
          </a:p>
          <a:p>
            <a:pPr eaLnBrk="1" hangingPunct="1">
              <a:spcBef>
                <a:spcPct val="0"/>
              </a:spcBef>
              <a:defRPr/>
            </a:pPr>
            <a:r>
              <a:rPr lang="de-DE" dirty="0" smtClean="0"/>
              <a:t>Ganderkesee</a:t>
            </a:r>
          </a:p>
          <a:p>
            <a:pPr eaLnBrk="1" hangingPunct="1">
              <a:spcBef>
                <a:spcPct val="0"/>
              </a:spcBef>
              <a:defRPr/>
            </a:pPr>
            <a:r>
              <a:rPr lang="de-DE" dirty="0" smtClean="0"/>
              <a:t>2013 Planfeststellungsverfahren </a:t>
            </a:r>
          </a:p>
          <a:p>
            <a:pPr eaLnBrk="1" hangingPunct="1">
              <a:spcBef>
                <a:spcPct val="0"/>
              </a:spcBef>
              <a:defRPr/>
            </a:pPr>
            <a:r>
              <a:rPr lang="de-DE" dirty="0" smtClean="0"/>
              <a:t>(neueste Information erst in 2015?)</a:t>
            </a:r>
          </a:p>
          <a:p>
            <a:pPr eaLnBrk="1" hangingPunct="1">
              <a:spcBef>
                <a:spcPct val="0"/>
              </a:spcBef>
              <a:defRPr/>
            </a:pPr>
            <a:r>
              <a:rPr lang="de-DE" dirty="0" smtClean="0"/>
              <a:t>2015 Beginn Bauarbeiten </a:t>
            </a:r>
          </a:p>
          <a:p>
            <a:pPr eaLnBrk="1" hangingPunct="1">
              <a:spcBef>
                <a:spcPct val="0"/>
              </a:spcBef>
              <a:defRPr/>
            </a:pPr>
            <a:r>
              <a:rPr lang="de-DE" dirty="0" smtClean="0"/>
              <a:t>Hude</a:t>
            </a:r>
          </a:p>
          <a:p>
            <a:pPr eaLnBrk="1" hangingPunct="1">
              <a:spcBef>
                <a:spcPct val="0"/>
              </a:spcBef>
              <a:defRPr/>
            </a:pPr>
            <a:r>
              <a:rPr lang="de-DE" dirty="0" smtClean="0"/>
              <a:t>2014: Planfeststellungsverfahren für Hude und Wüsting für Lärmsanierungsmaßnahmen</a:t>
            </a:r>
          </a:p>
          <a:p>
            <a:pPr eaLnBrk="1" hangingPunct="1">
              <a:spcBef>
                <a:spcPct val="0"/>
              </a:spcBef>
              <a:defRPr/>
            </a:pPr>
            <a:r>
              <a:rPr lang="de-DE" dirty="0" smtClean="0"/>
              <a:t>2016 Beginn Bauarbeiten</a:t>
            </a:r>
          </a:p>
          <a:p>
            <a:pPr eaLnBrk="1" hangingPunct="1">
              <a:spcBef>
                <a:spcPct val="0"/>
              </a:spcBef>
              <a:defRPr/>
            </a:pPr>
            <a:endParaRPr lang="de-DE" dirty="0" smtClean="0"/>
          </a:p>
          <a:p>
            <a:pPr marL="365760" indent="-256032" eaLnBrk="1" fontAlgn="auto" hangingPunct="1">
              <a:lnSpc>
                <a:spcPct val="90000"/>
              </a:lnSpc>
              <a:spcAft>
                <a:spcPts val="0"/>
              </a:spcAft>
              <a:buFont typeface="Wingdings 3"/>
              <a:buChar char=""/>
              <a:defRPr/>
            </a:pPr>
            <a:r>
              <a:rPr lang="de-DE" sz="2800" dirty="0" smtClean="0"/>
              <a:t>Von der Lärmsanierung betroffen sind zwischen Oldenburg und Bremen folgende Abschnitte (Streckenlänge, betroffene Haushalte):  </a:t>
            </a:r>
          </a:p>
          <a:p>
            <a:pPr marL="621792" lvl="1" eaLnBrk="1" fontAlgn="auto" hangingPunct="1">
              <a:lnSpc>
                <a:spcPct val="90000"/>
              </a:lnSpc>
              <a:spcBef>
                <a:spcPts val="324"/>
              </a:spcBef>
              <a:spcAft>
                <a:spcPts val="0"/>
              </a:spcAft>
              <a:buFont typeface="Verdana"/>
              <a:buChar char="◦"/>
              <a:defRPr/>
            </a:pPr>
            <a:r>
              <a:rPr lang="de-DE" sz="2000" dirty="0" smtClean="0"/>
              <a:t>Hude 2,8 Km/1100 Haushalte, </a:t>
            </a:r>
          </a:p>
          <a:p>
            <a:pPr marL="621792" lvl="1" eaLnBrk="1" fontAlgn="auto" hangingPunct="1">
              <a:lnSpc>
                <a:spcPct val="90000"/>
              </a:lnSpc>
              <a:spcBef>
                <a:spcPts val="324"/>
              </a:spcBef>
              <a:spcAft>
                <a:spcPts val="0"/>
              </a:spcAft>
              <a:buFont typeface="Verdana"/>
              <a:buChar char="◦"/>
              <a:defRPr/>
            </a:pPr>
            <a:r>
              <a:rPr lang="de-DE" sz="2000" dirty="0" smtClean="0"/>
              <a:t>Bookholzberg 1,2 Km/440 Haushalte, </a:t>
            </a:r>
          </a:p>
          <a:p>
            <a:pPr marL="621792" lvl="1" eaLnBrk="1" fontAlgn="auto" hangingPunct="1">
              <a:lnSpc>
                <a:spcPct val="90000"/>
              </a:lnSpc>
              <a:spcBef>
                <a:spcPts val="324"/>
              </a:spcBef>
              <a:spcAft>
                <a:spcPts val="0"/>
              </a:spcAft>
              <a:buFont typeface="Verdana"/>
              <a:buChar char="◦"/>
              <a:defRPr/>
            </a:pPr>
            <a:r>
              <a:rPr lang="de-DE" sz="2000" dirty="0" smtClean="0"/>
              <a:t>Kamern 0,9 Km/220 Haushalte, </a:t>
            </a:r>
          </a:p>
          <a:p>
            <a:pPr marL="621792" lvl="1" eaLnBrk="1" fontAlgn="auto" hangingPunct="1">
              <a:lnSpc>
                <a:spcPct val="90000"/>
              </a:lnSpc>
              <a:spcBef>
                <a:spcPts val="324"/>
              </a:spcBef>
              <a:spcAft>
                <a:spcPts val="0"/>
              </a:spcAft>
              <a:buFont typeface="Verdana"/>
              <a:buChar char="◦"/>
              <a:defRPr/>
            </a:pPr>
            <a:r>
              <a:rPr lang="de-DE" sz="2000" dirty="0" smtClean="0"/>
              <a:t>Schierbrock 0,5 Km/51 Haushalte, </a:t>
            </a:r>
          </a:p>
          <a:p>
            <a:pPr marL="621792" lvl="1" eaLnBrk="1" fontAlgn="auto" hangingPunct="1">
              <a:lnSpc>
                <a:spcPct val="90000"/>
              </a:lnSpc>
              <a:spcBef>
                <a:spcPts val="324"/>
              </a:spcBef>
              <a:spcAft>
                <a:spcPts val="0"/>
              </a:spcAft>
              <a:buFont typeface="Verdana"/>
              <a:buChar char="◦"/>
              <a:defRPr/>
            </a:pPr>
            <a:r>
              <a:rPr lang="de-DE" sz="2000" dirty="0" smtClean="0"/>
              <a:t>Hahlbeck 0,5 Km/88 Haushalte, </a:t>
            </a:r>
          </a:p>
          <a:p>
            <a:pPr marL="621792" lvl="1" eaLnBrk="1" fontAlgn="auto" hangingPunct="1">
              <a:lnSpc>
                <a:spcPct val="90000"/>
              </a:lnSpc>
              <a:spcBef>
                <a:spcPts val="324"/>
              </a:spcBef>
              <a:spcAft>
                <a:spcPts val="0"/>
              </a:spcAft>
              <a:buFont typeface="Verdana"/>
              <a:buChar char="◦"/>
              <a:defRPr/>
            </a:pPr>
            <a:r>
              <a:rPr lang="de-DE" sz="2000" dirty="0" smtClean="0"/>
              <a:t>Hoykenkamp 0,5 Km/154, </a:t>
            </a:r>
          </a:p>
          <a:p>
            <a:pPr marL="621792" lvl="1" eaLnBrk="1" fontAlgn="auto" hangingPunct="1">
              <a:lnSpc>
                <a:spcPct val="90000"/>
              </a:lnSpc>
              <a:spcBef>
                <a:spcPts val="324"/>
              </a:spcBef>
              <a:spcAft>
                <a:spcPts val="0"/>
              </a:spcAft>
              <a:buFont typeface="Verdana"/>
              <a:buChar char="◦"/>
              <a:defRPr/>
            </a:pPr>
            <a:r>
              <a:rPr lang="de-DE" sz="2000" dirty="0" smtClean="0"/>
              <a:t>Delmenhorst 6,4Km/2055Haushalte</a:t>
            </a:r>
          </a:p>
          <a:p>
            <a:pPr eaLnBrk="1" hangingPunct="1">
              <a:spcBef>
                <a:spcPct val="0"/>
              </a:spcBef>
              <a:defRPr/>
            </a:pPr>
            <a:endParaRPr lang="de-DE" dirty="0" smtClean="0"/>
          </a:p>
          <a:p>
            <a:pPr eaLnBrk="1" hangingPunct="1">
              <a:spcBef>
                <a:spcPct val="0"/>
              </a:spcBef>
              <a:defRPr/>
            </a:pPr>
            <a:endParaRPr lang="de-DE" dirty="0" smtClean="0"/>
          </a:p>
          <a:p>
            <a:pPr eaLnBrk="1" hangingPunct="1">
              <a:spcBef>
                <a:spcPct val="0"/>
              </a:spcBef>
              <a:defRPr/>
            </a:pPr>
            <a:endParaRPr lang="de-DE" dirty="0" smtClean="0"/>
          </a:p>
          <a:p>
            <a:pPr eaLnBrk="1" hangingPunct="1">
              <a:spcBef>
                <a:spcPct val="0"/>
              </a:spcBef>
              <a:defRPr/>
            </a:pPr>
            <a:endParaRPr lang="de-DE" dirty="0" smtClean="0"/>
          </a:p>
        </p:txBody>
      </p:sp>
      <p:sp>
        <p:nvSpPr>
          <p:cNvPr id="6042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2EC56-3172-48C4-84B9-BFA6A76EE716}" type="slidenum">
              <a:rPr lang="de-DE" smtClean="0">
                <a:latin typeface="Arial" charset="0"/>
                <a:cs typeface="Arial" charset="0"/>
              </a:rPr>
              <a:pPr/>
              <a:t>21</a:t>
            </a:fld>
            <a:endParaRPr lang="de-DE"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p:spPr>
      </p:sp>
      <p:sp>
        <p:nvSpPr>
          <p:cNvPr id="6144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Erstellt im Jahr 1993 </a:t>
            </a:r>
          </a:p>
          <a:p>
            <a:pPr eaLnBrk="1" hangingPunct="1">
              <a:spcBef>
                <a:spcPct val="0"/>
              </a:spcBef>
            </a:pPr>
            <a:r>
              <a:rPr lang="de-DE" smtClean="0"/>
              <a:t>Gutachten erstellt durch RWTÜV Essen</a:t>
            </a:r>
          </a:p>
          <a:p>
            <a:pPr eaLnBrk="1" hangingPunct="1">
              <a:spcBef>
                <a:spcPct val="0"/>
              </a:spcBef>
            </a:pPr>
            <a:r>
              <a:rPr lang="de-DE" smtClean="0"/>
              <a:t>Im Auftrag des Niedersächsischen Umweltministeriums </a:t>
            </a:r>
          </a:p>
          <a:p>
            <a:pPr eaLnBrk="1" hangingPunct="1">
              <a:spcBef>
                <a:spcPct val="0"/>
              </a:spcBef>
            </a:pPr>
            <a:r>
              <a:rPr lang="de-DE" smtClean="0"/>
              <a:t>Basis Angaben der Bundesbahndirektion Hannover 	zu Zugarten, Zuglängen und Geschwindigkeit</a:t>
            </a:r>
          </a:p>
          <a:p>
            <a:pPr eaLnBrk="1" hangingPunct="1">
              <a:spcBef>
                <a:spcPct val="0"/>
              </a:spcBef>
            </a:pPr>
            <a:r>
              <a:rPr lang="de-DE" smtClean="0"/>
              <a:t>Detaillierte Emissionsberechnung ergab die folgenden Emissionspegel auf den Strecken:</a:t>
            </a:r>
          </a:p>
          <a:p>
            <a:pPr eaLnBrk="1" hangingPunct="1">
              <a:spcBef>
                <a:spcPct val="0"/>
              </a:spcBef>
            </a:pPr>
            <a:r>
              <a:rPr lang="de-DE" smtClean="0"/>
              <a:t>Hude – Delmenhorst 73,9 /71,1 dB(A) (tags/nachts)</a:t>
            </a:r>
          </a:p>
          <a:p>
            <a:pPr eaLnBrk="1" hangingPunct="1">
              <a:spcBef>
                <a:spcPct val="0"/>
              </a:spcBef>
            </a:pPr>
            <a:r>
              <a:rPr lang="de-DE" smtClean="0"/>
              <a:t>Hude – Oldenburg 72,3/70,2 dB(A) (tags/nachts) </a:t>
            </a:r>
          </a:p>
          <a:p>
            <a:pPr eaLnBrk="1" hangingPunct="1">
              <a:spcBef>
                <a:spcPct val="0"/>
              </a:spcBef>
            </a:pPr>
            <a:r>
              <a:rPr lang="de-DE" smtClean="0"/>
              <a:t>Hude – Nordenham 67,8/67,0 dB(A) (tags/nachts)</a:t>
            </a:r>
          </a:p>
          <a:p>
            <a:pPr eaLnBrk="1" hangingPunct="1">
              <a:spcBef>
                <a:spcPct val="0"/>
              </a:spcBef>
            </a:pPr>
            <a:endParaRPr lang="de-DE" smtClean="0"/>
          </a:p>
        </p:txBody>
      </p:sp>
      <p:sp>
        <p:nvSpPr>
          <p:cNvPr id="6144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C94AE4-F0B4-431A-9391-1DEBF3E07504}" type="slidenum">
              <a:rPr lang="de-DE" smtClean="0">
                <a:latin typeface="Arial" charset="0"/>
                <a:cs typeface="Arial" charset="0"/>
              </a:rPr>
              <a:pPr/>
              <a:t>22</a:t>
            </a:fld>
            <a:endParaRPr lang="de-DE"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bwMode="auto">
          <a:noFill/>
          <a:ln>
            <a:solidFill>
              <a:srgbClr val="000000"/>
            </a:solidFill>
            <a:miter lim="800000"/>
            <a:headEnd/>
            <a:tailEnd/>
          </a:ln>
        </p:spPr>
      </p:sp>
      <p:sp>
        <p:nvSpPr>
          <p:cNvPr id="62467" name="Notizenplatzhalter 2"/>
          <p:cNvSpPr>
            <a:spLocks noGrp="1"/>
          </p:cNvSpPr>
          <p:nvPr>
            <p:ph type="body" idx="1"/>
          </p:nvPr>
        </p:nvSpPr>
        <p:spPr bwMode="auto">
          <a:noFill/>
        </p:spPr>
        <p:txBody>
          <a:bodyPr wrap="square" numCol="1" anchor="t" anchorCtr="0" compatLnSpc="1">
            <a:prstTxWarp prst="textNoShape">
              <a:avLst/>
            </a:prstTxWarp>
          </a:bodyPr>
          <a:lstStyle/>
          <a:p>
            <a:r>
              <a:rPr lang="de-DE" smtClean="0"/>
              <a:t>Andere Quellen nennen 130.000 alte Waggons</a:t>
            </a:r>
          </a:p>
          <a:p>
            <a:r>
              <a:rPr lang="de-DE" smtClean="0"/>
              <a:t>Egal: die Anzahl ist so oder so zu groß!</a:t>
            </a:r>
          </a:p>
        </p:txBody>
      </p:sp>
      <p:sp>
        <p:nvSpPr>
          <p:cNvPr id="6246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548EBB-ADDF-4272-BFAC-85738B31BC94}" type="slidenum">
              <a:rPr lang="de-DE" smtClean="0">
                <a:latin typeface="Arial" charset="0"/>
                <a:cs typeface="Arial" charset="0"/>
              </a:rPr>
              <a:pPr/>
              <a:t>23</a:t>
            </a:fld>
            <a:endParaRPr lang="de-DE"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p:spPr>
      </p:sp>
      <p:sp>
        <p:nvSpPr>
          <p:cNvPr id="6349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Beispiel in Ofen (Oldenburg)</a:t>
            </a:r>
          </a:p>
          <a:p>
            <a:pPr eaLnBrk="1" hangingPunct="1">
              <a:spcBef>
                <a:spcPct val="0"/>
              </a:spcBef>
            </a:pPr>
            <a:r>
              <a:rPr lang="de-DE" smtClean="0"/>
              <a:t>Häuser direkt neben dem Gleis </a:t>
            </a:r>
          </a:p>
          <a:p>
            <a:pPr eaLnBrk="1" hangingPunct="1">
              <a:spcBef>
                <a:spcPct val="0"/>
              </a:spcBef>
            </a:pPr>
            <a:r>
              <a:rPr lang="de-DE" smtClean="0"/>
              <a:t>Lt. Untersuchung – unter Nutzung der gültigen Berechnungsmethoden – der Bahn AG: 66,3 db/A</a:t>
            </a:r>
          </a:p>
          <a:p>
            <a:pPr eaLnBrk="1" hangingPunct="1">
              <a:spcBef>
                <a:spcPct val="0"/>
              </a:spcBef>
            </a:pPr>
            <a:r>
              <a:rPr lang="de-DE" smtClean="0"/>
              <a:t>(zum Vergleich: 69 Dezibel entspricht dem Innengeräusch eines VW-Golf bei Tempo 100)</a:t>
            </a:r>
          </a:p>
          <a:p>
            <a:pPr eaLnBrk="1" hangingPunct="1">
              <a:spcBef>
                <a:spcPct val="0"/>
              </a:spcBef>
            </a:pPr>
            <a:r>
              <a:rPr lang="de-DE" smtClean="0"/>
              <a:t>Wiederholte private Messung mit einem geeichten Schallmessgerät:  88 db/A</a:t>
            </a:r>
          </a:p>
          <a:p>
            <a:pPr eaLnBrk="1" hangingPunct="1">
              <a:spcBef>
                <a:spcPct val="0"/>
              </a:spcBef>
            </a:pPr>
            <a:r>
              <a:rPr lang="de-DE" smtClean="0"/>
              <a:t>(zum Vergleich: Motorkettensäge lärmt mit 85 db/A)</a:t>
            </a:r>
          </a:p>
          <a:p>
            <a:pPr eaLnBrk="1" hangingPunct="1">
              <a:spcBef>
                <a:spcPct val="0"/>
              </a:spcBef>
            </a:pPr>
            <a:endParaRPr lang="de-DE" smtClean="0"/>
          </a:p>
        </p:txBody>
      </p:sp>
      <p:sp>
        <p:nvSpPr>
          <p:cNvPr id="63492"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48458A-1BEE-4897-9555-B475B7E0B027}" type="slidenum">
              <a:rPr lang="de-DE" smtClean="0">
                <a:latin typeface="Arial" charset="0"/>
                <a:cs typeface="Arial" charset="0"/>
              </a:rPr>
              <a:pPr/>
              <a:t>24</a:t>
            </a:fld>
            <a:endParaRPr lang="de-DE"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p:spPr>
      </p:sp>
      <p:sp>
        <p:nvSpPr>
          <p:cNvPr id="6451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BGH hat 2006 entschieden, dass auch für Lärmbelästigungen, die von Bahngleisen ausgehen, allgemeine zivilrechtliche Regeln gelten.</a:t>
            </a:r>
          </a:p>
          <a:p>
            <a:pPr eaLnBrk="1" hangingPunct="1">
              <a:spcBef>
                <a:spcPct val="0"/>
              </a:spcBef>
            </a:pPr>
            <a:r>
              <a:rPr lang="de-DE" smtClean="0"/>
              <a:t>Grundstückseigentümer haben einen Unterlassungsanspruch gegen die Eigentümer eines benachbarten Grundstücks, wenn von dort eine erhebliche Lärmbelästigung ausgeht und er dadurch in der Benutzung seines Grundstückes erheblich beeinträchtigt wird </a:t>
            </a:r>
          </a:p>
          <a:p>
            <a:pPr eaLnBrk="1" hangingPunct="1">
              <a:spcBef>
                <a:spcPct val="0"/>
              </a:spcBef>
            </a:pPr>
            <a:endParaRPr lang="de-DE" smtClean="0"/>
          </a:p>
          <a:p>
            <a:pPr eaLnBrk="1" hangingPunct="1">
              <a:spcBef>
                <a:spcPct val="0"/>
              </a:spcBef>
            </a:pPr>
            <a:r>
              <a:rPr lang="de-DE" smtClean="0"/>
              <a:t>Erheblich beeinträchtigt heißt: </a:t>
            </a:r>
          </a:p>
          <a:p>
            <a:pPr eaLnBrk="1" hangingPunct="1">
              <a:spcBef>
                <a:spcPct val="0"/>
              </a:spcBef>
            </a:pPr>
            <a:r>
              <a:rPr lang="de-DE" smtClean="0"/>
              <a:t>nach Empfinden eines verständigen Durchschnittsmenschen und dem, was diesem unter Würdigung anderer öffentlicher und privater Belange zuzumuten ist. </a:t>
            </a:r>
          </a:p>
          <a:p>
            <a:pPr eaLnBrk="1" hangingPunct="1">
              <a:spcBef>
                <a:spcPct val="0"/>
              </a:spcBef>
            </a:pPr>
            <a:r>
              <a:rPr lang="de-DE" smtClean="0"/>
              <a:t>Denkbare Lärmschutzmaßnahmen müssen für Verursacher zumutbar sein</a:t>
            </a:r>
          </a:p>
          <a:p>
            <a:pPr eaLnBrk="1" hangingPunct="1">
              <a:spcBef>
                <a:spcPct val="0"/>
              </a:spcBef>
            </a:pPr>
            <a:r>
              <a:rPr lang="de-DE" smtClean="0"/>
              <a:t>Geschädigter kann auch Anspruch auf angemessene Entschädigung „in Geld“ haben.  </a:t>
            </a:r>
          </a:p>
          <a:p>
            <a:pPr eaLnBrk="1" hangingPunct="1">
              <a:spcBef>
                <a:spcPct val="0"/>
              </a:spcBef>
            </a:pPr>
            <a:r>
              <a:rPr lang="de-DE" smtClean="0"/>
              <a:t>Verjährungs- und Rechtsmittelfristen sind zu beachten.</a:t>
            </a:r>
          </a:p>
          <a:p>
            <a:pPr eaLnBrk="1" hangingPunct="1">
              <a:spcBef>
                <a:spcPct val="0"/>
              </a:spcBef>
            </a:pPr>
            <a:endParaRPr lang="de-DE" smtClean="0"/>
          </a:p>
        </p:txBody>
      </p:sp>
      <p:sp>
        <p:nvSpPr>
          <p:cNvPr id="64516"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A54132-E2C0-4990-B43E-7E57800BC842}" type="slidenum">
              <a:rPr lang="de-DE" smtClean="0">
                <a:latin typeface="Arial" charset="0"/>
                <a:cs typeface="Arial" charset="0"/>
              </a:rPr>
              <a:pPr/>
              <a:t>25</a:t>
            </a:fld>
            <a:endParaRPr lang="de-DE"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p:spPr>
      </p:sp>
      <p:sp>
        <p:nvSpPr>
          <p:cNvPr id="6553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554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DEB8F-8664-4DB1-A73C-86AB02F0C749}" type="slidenum">
              <a:rPr lang="de-DE" smtClean="0">
                <a:latin typeface="Arial" charset="0"/>
                <a:cs typeface="Arial" charset="0"/>
              </a:rPr>
              <a:pPr/>
              <a:t>26</a:t>
            </a:fld>
            <a:endParaRPr lang="de-DE"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p:spPr>
      </p:sp>
      <p:sp>
        <p:nvSpPr>
          <p:cNvPr id="6656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656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6E468A-CB60-433A-95A5-0B5B5C379A9E}" type="slidenum">
              <a:rPr lang="de-DE" smtClean="0">
                <a:latin typeface="Arial" charset="0"/>
                <a:cs typeface="Arial" charset="0"/>
              </a:rPr>
              <a:pPr/>
              <a:t>27</a:t>
            </a:fld>
            <a:endParaRPr lang="de-DE"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lienbildplatzhalter 1"/>
          <p:cNvSpPr>
            <a:spLocks noGrp="1" noRot="1" noChangeAspect="1" noTextEdit="1"/>
          </p:cNvSpPr>
          <p:nvPr>
            <p:ph type="sldImg"/>
          </p:nvPr>
        </p:nvSpPr>
        <p:spPr bwMode="auto">
          <a:noFill/>
          <a:ln>
            <a:solidFill>
              <a:srgbClr val="000000"/>
            </a:solidFill>
            <a:miter lim="800000"/>
            <a:headEnd/>
            <a:tailEnd/>
          </a:ln>
        </p:spPr>
      </p:sp>
      <p:sp>
        <p:nvSpPr>
          <p:cNvPr id="67587" name="Notizenplatzhalter 2"/>
          <p:cNvSpPr>
            <a:spLocks noGrp="1"/>
          </p:cNvSpPr>
          <p:nvPr>
            <p:ph type="body" idx="1"/>
          </p:nvPr>
        </p:nvSpPr>
        <p:spPr bwMode="auto">
          <a:noFill/>
        </p:spPr>
        <p:txBody>
          <a:bodyPr wrap="square" numCol="1" anchor="t" anchorCtr="0" compatLnSpc="1">
            <a:prstTxWarp prst="textNoShape">
              <a:avLst/>
            </a:prstTxWarp>
          </a:bodyPr>
          <a:lstStyle/>
          <a:p>
            <a:r>
              <a:rPr lang="de-DE" smtClean="0"/>
              <a:t>Der Bundesverkehrswegeplan (BVWP) ist ein Investitionsrahmenplan und Planungsinstrument,</a:t>
            </a:r>
          </a:p>
          <a:p>
            <a:r>
              <a:rPr lang="de-DE" smtClean="0"/>
              <a:t>mit dem die Bundesregierung Bauprojekte für die Verkehrsträger Straße, Schiene und Wasser vorbereitet. Auf seiner Grundlage kann der Bundestag Bedarfspläne für die einzelnen Verkehrsträger (z.B. für Bundesfernstraßen oder Schienenwege) beschließen.</a:t>
            </a:r>
          </a:p>
          <a:p>
            <a:r>
              <a:rPr lang="de-DE" smtClean="0"/>
              <a:t>Der BVWP legt die Dringlichkeit von Projekten fest und setzt Prioritäten für Investitionsentscheidungen der öffentlichen Hand. Der derzeit gültige BVWP gilt von 2001 bis 2015. Nach Ablauf von fünf Jahren prüft das BMVBS, ob der Bedarfsplan der Verkehrsentwicklung anzupassen ist.</a:t>
            </a:r>
          </a:p>
          <a:p>
            <a:endParaRPr lang="de-DE" smtClean="0"/>
          </a:p>
          <a:p>
            <a:r>
              <a:rPr lang="de-DE" smtClean="0"/>
              <a:t>Für die Fortschreibung des Bundesverkehrswegeplanes erstellen die Länder Landesprioritätenlisten der disponiblen, d.h. der noch zur Bewertung anstehenden Projekte. Unmittelbare Anträge von einzelnen Kommunen sind nicht vorgesehen. Sämtliche Landesprioritätenlisten werden schließlich zu einer bundesweiten Projektliste zusammengefasst, die Grundlage für den Beschluss des Bundeskabinetts zum neuen Bundesverkehrswegeplan sein wird. Im Ergebnis enthält der BVWP grundsätzliche Vorhaben der Stufen „Vordringlicher Bedarf“ und „Weiterer Bedarf“. Ein entsprechendes Baurecht für Maßnahmen entsteht aber erst durch eine Planfeststellung und durch eine gesicherte Finanzierung. Mit diesen Bedarfsplänen</a:t>
            </a:r>
          </a:p>
          <a:p>
            <a:r>
              <a:rPr lang="de-DE" smtClean="0"/>
              <a:t>wird der Bedarf für die vorgesehenen Maßnahmen als Anhang zum Bundesschienenausbaugesetz rechtsverbindlich festgelegt. Finanzierung und Zeitpunkt der Realisierung einer Maßnahme werden damit aber nicht geregelt. Im BVWP werden keine konkrete Linie und keine Details zur Trassenführung festgelegt. Nachdem die Länder ihren Bedarf an Verkehrsprojekten angemeldet haben, erarbeitet das Bundesverkehrsministerium einen Entwurf für den BVWP, der mit den anderen Bundesministerien und den Bundesländern abgestimmt werden muss, bevor er vom Bundeskabinett beschlossen werden kann. Der aktuelle BVWP und die jeweiligen Bedarfspläne sehen keine Umgehungstrasse für den</a:t>
            </a:r>
          </a:p>
          <a:p>
            <a:r>
              <a:rPr lang="de-DE" smtClean="0"/>
              <a:t>Güterverkehr Willhelmshaven – Bremen vor. </a:t>
            </a:r>
          </a:p>
          <a:p>
            <a:endParaRPr lang="de-DE" smtClean="0"/>
          </a:p>
          <a:p>
            <a:r>
              <a:rPr lang="de-DE" smtClean="0"/>
              <a:t>Nach Erläuterung durch den Parl. Staatssekretär Ferlemann beim Übergabetermin der ´Gemeinsamen Entschließung der Fraktionen im Rat der Stadt Oldenburg zu den Themen Lärmschutz und Verkehrsanbindung des Jade-Weser-Ports´ am 14.04.2011 im Bundesverkehrsministerium in Berlin hat das Aufstellungsverfahren für den</a:t>
            </a:r>
          </a:p>
          <a:p>
            <a:r>
              <a:rPr lang="de-DE" smtClean="0"/>
              <a:t>neuen BVWP noch nicht begonnen. Derzeit wird die Verkehrsprognose für den Zeitraum bis</a:t>
            </a:r>
          </a:p>
          <a:p>
            <a:r>
              <a:rPr lang="de-DE" smtClean="0"/>
              <a:t>2025 erarbeitet. Weiterhin wird eine Überarbeitung der Methodik zur Neuaufstellung des</a:t>
            </a:r>
          </a:p>
          <a:p>
            <a:r>
              <a:rPr lang="de-DE" smtClean="0"/>
              <a:t>Plans erwartet.</a:t>
            </a:r>
          </a:p>
          <a:p>
            <a:endParaRPr lang="de-DE" smtClean="0"/>
          </a:p>
          <a:p>
            <a:r>
              <a:rPr lang="de-DE" smtClean="0"/>
              <a:t>Für eine Aufnahme einer Güterbahnumgehung, die eine größere über die Gemeindegrenzen</a:t>
            </a:r>
          </a:p>
          <a:p>
            <a:r>
              <a:rPr lang="de-DE" smtClean="0"/>
              <a:t>hinausgehende Infrastrukturplanung darstellt, ist das Land Niedersachsen zuständig.</a:t>
            </a:r>
          </a:p>
          <a:p>
            <a:r>
              <a:rPr lang="de-DE" smtClean="0"/>
              <a:t>Die Kommunen können für den Neubau einer Güterumgehungsbahn dem Land </a:t>
            </a:r>
          </a:p>
          <a:p>
            <a:r>
              <a:rPr lang="de-DE" smtClean="0"/>
              <a:t>Vorschläge einer Trassenführung unterbreiten. Wenn eine Eisenbahnneubautrasse allerdings</a:t>
            </a:r>
          </a:p>
          <a:p>
            <a:r>
              <a:rPr lang="de-DE" smtClean="0"/>
              <a:t>auch über andere Kommunen oder Kreise geführt wird und somit deren Planungshoheit</a:t>
            </a:r>
          </a:p>
          <a:p>
            <a:r>
              <a:rPr lang="de-DE" smtClean="0"/>
              <a:t>tangiert ist, so ist eine enge Abstimmung mit den Umlandgemeinden und den Landkreisen</a:t>
            </a:r>
          </a:p>
          <a:p>
            <a:r>
              <a:rPr lang="de-DE" smtClean="0"/>
              <a:t>vorzunehmen. Ziel wäre es, im Rahmen einer gemeinsamen Planung und Initiative hierzu</a:t>
            </a:r>
          </a:p>
          <a:p>
            <a:r>
              <a:rPr lang="de-DE" smtClean="0"/>
              <a:t>Planungen einer EUT zu forcieren. Es bliebe dem Landesraumordnungsprogramm und den Regionalen Raumordnungsprogrammen vorbehalten, die Linienführungen in der zeichnerischen Darstellung im Einzelnen festzuschreiben. </a:t>
            </a:r>
          </a:p>
        </p:txBody>
      </p:sp>
      <p:sp>
        <p:nvSpPr>
          <p:cNvPr id="6758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10DC0C-2276-4AE3-85C5-3CA61434DC80}" type="slidenum">
              <a:rPr lang="de-DE" smtClean="0">
                <a:latin typeface="Arial" charset="0"/>
                <a:cs typeface="Arial" charset="0"/>
              </a:rPr>
              <a:pPr/>
              <a:t>28</a:t>
            </a:fld>
            <a:endParaRPr lang="de-DE"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lienbildplatzhalter 1"/>
          <p:cNvSpPr>
            <a:spLocks noGrp="1" noRot="1" noChangeAspect="1" noTextEdit="1"/>
          </p:cNvSpPr>
          <p:nvPr>
            <p:ph type="sldImg"/>
          </p:nvPr>
        </p:nvSpPr>
        <p:spPr bwMode="auto">
          <a:noFill/>
          <a:ln>
            <a:solidFill>
              <a:srgbClr val="000000"/>
            </a:solidFill>
            <a:miter lim="800000"/>
            <a:headEnd/>
            <a:tailEnd/>
          </a:ln>
        </p:spPr>
      </p:sp>
      <p:sp>
        <p:nvSpPr>
          <p:cNvPr id="68611"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68612"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922AA5-2162-4F6B-98D1-BF955F2DEABE}" type="slidenum">
              <a:rPr lang="de-DE" smtClean="0">
                <a:latin typeface="Arial" charset="0"/>
                <a:cs typeface="Arial" charset="0"/>
              </a:rPr>
              <a:pPr/>
              <a:t>29</a:t>
            </a:fld>
            <a:endParaRPr lang="de-DE"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p:spPr>
      </p:sp>
      <p:sp>
        <p:nvSpPr>
          <p:cNvPr id="4198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198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9FC2F0-B216-4148-A79F-9A947D1A09D4}" type="slidenum">
              <a:rPr lang="de-DE" smtClean="0">
                <a:latin typeface="Arial" charset="0"/>
                <a:cs typeface="Arial" charset="0"/>
              </a:rPr>
              <a:pPr/>
              <a:t>3</a:t>
            </a:fld>
            <a:endParaRPr lang="de-DE"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lstStyle/>
          <a:p>
            <a:pPr eaLnBrk="1" fontAlgn="auto" hangingPunct="1">
              <a:spcBef>
                <a:spcPts val="0"/>
              </a:spcBef>
              <a:spcAft>
                <a:spcPts val="0"/>
              </a:spcAft>
              <a:defRPr/>
            </a:pPr>
            <a:r>
              <a:rPr lang="de-DE" dirty="0" smtClean="0"/>
              <a:t>Durch Bau und Betrieb und die hiermit verbundenen Ansiedlung von Logistik-Dienstleistern und hafenaffiner Industrie und Gewerbe werden für den strukturschwachen nordwestdeutschen Wirtschaftsraum Impulse für den Arbeitsmarkt erwartet.</a:t>
            </a:r>
          </a:p>
          <a:p>
            <a:pPr eaLnBrk="1" fontAlgn="auto" hangingPunct="1">
              <a:spcBef>
                <a:spcPts val="0"/>
              </a:spcBef>
              <a:spcAft>
                <a:spcPts val="0"/>
              </a:spcAft>
              <a:defRPr/>
            </a:pPr>
            <a:endParaRPr lang="de-DE" dirty="0" smtClean="0"/>
          </a:p>
          <a:p>
            <a:pPr eaLnBrk="1" fontAlgn="auto" hangingPunct="1">
              <a:spcBef>
                <a:spcPts val="0"/>
              </a:spcBef>
              <a:spcAft>
                <a:spcPts val="0"/>
              </a:spcAft>
              <a:defRPr/>
            </a:pPr>
            <a:r>
              <a:rPr lang="de-DE" dirty="0" smtClean="0"/>
              <a:t>Das Personalkonzept der Betreibergesellschaft sieht die Schaffung von tausend neuen Arbeitsplätzen vor. </a:t>
            </a:r>
          </a:p>
          <a:p>
            <a:pPr eaLnBrk="1" fontAlgn="auto" hangingPunct="1">
              <a:spcBef>
                <a:spcPts val="0"/>
              </a:spcBef>
              <a:spcAft>
                <a:spcPts val="0"/>
              </a:spcAft>
              <a:defRPr/>
            </a:pPr>
            <a:endParaRPr lang="de-DE" dirty="0" smtClean="0"/>
          </a:p>
          <a:p>
            <a:pPr eaLnBrk="1" fontAlgn="auto" hangingPunct="1">
              <a:spcBef>
                <a:spcPts val="0"/>
              </a:spcBef>
              <a:spcAft>
                <a:spcPts val="0"/>
              </a:spcAft>
              <a:defRPr/>
            </a:pPr>
            <a:r>
              <a:rPr lang="de-DE" dirty="0" smtClean="0"/>
              <a:t>Bei Spediteuren und Eisenbahn werden weitere tausend Arbeitsplätze erwartet. </a:t>
            </a:r>
          </a:p>
          <a:p>
            <a:pPr eaLnBrk="1" fontAlgn="auto" hangingPunct="1">
              <a:spcBef>
                <a:spcPts val="0"/>
              </a:spcBef>
              <a:spcAft>
                <a:spcPts val="0"/>
              </a:spcAft>
              <a:defRPr/>
            </a:pPr>
            <a:endParaRPr lang="de-DE" dirty="0" smtClean="0"/>
          </a:p>
          <a:p>
            <a:pPr eaLnBrk="1" fontAlgn="auto" hangingPunct="1">
              <a:lnSpc>
                <a:spcPct val="80000"/>
              </a:lnSpc>
              <a:spcBef>
                <a:spcPts val="0"/>
              </a:spcBef>
              <a:spcAft>
                <a:spcPts val="0"/>
              </a:spcAft>
              <a:defRPr/>
            </a:pPr>
            <a:r>
              <a:rPr lang="de-DE" dirty="0" smtClean="0"/>
              <a:t>Erwartung, dass mehrere tausend neue Arbeitsplätze, nicht nur direkt im Hafen, sondern auch bei den Firmen, die sich dort ansiedeln, geschaffen werden.</a:t>
            </a:r>
          </a:p>
          <a:p>
            <a:pPr marL="109728" eaLnBrk="1" fontAlgn="auto" hangingPunct="1">
              <a:lnSpc>
                <a:spcPct val="80000"/>
              </a:lnSpc>
              <a:spcBef>
                <a:spcPts val="0"/>
              </a:spcBef>
              <a:spcAft>
                <a:spcPts val="0"/>
              </a:spcAft>
              <a:defRPr/>
            </a:pPr>
            <a:endParaRPr lang="de-DE" dirty="0" smtClean="0"/>
          </a:p>
          <a:p>
            <a:pPr eaLnBrk="1" fontAlgn="auto" hangingPunct="1">
              <a:lnSpc>
                <a:spcPct val="80000"/>
              </a:lnSpc>
              <a:spcBef>
                <a:spcPts val="0"/>
              </a:spcBef>
              <a:spcAft>
                <a:spcPts val="0"/>
              </a:spcAft>
              <a:defRPr/>
            </a:pPr>
            <a:r>
              <a:rPr lang="de-DE" dirty="0" smtClean="0"/>
              <a:t>In verschiedenen Studien wird von Gesamtzahlen zwischen 2100 und 5800 neuen Arbeitsplätzen ausgegangen, die davon abhängig sind, welche Anteile der umgeschlagenen Ladung in Hafennähe weiter verarbeitet werden.</a:t>
            </a:r>
          </a:p>
          <a:p>
            <a:pPr eaLnBrk="1" fontAlgn="auto" hangingPunct="1">
              <a:spcBef>
                <a:spcPts val="0"/>
              </a:spcBef>
              <a:spcAft>
                <a:spcPts val="0"/>
              </a:spcAft>
              <a:defRPr/>
            </a:pPr>
            <a:endParaRPr lang="de-DE" dirty="0" smtClean="0"/>
          </a:p>
          <a:p>
            <a:pPr eaLnBrk="1" fontAlgn="auto" hangingPunct="1">
              <a:spcBef>
                <a:spcPts val="0"/>
              </a:spcBef>
              <a:spcAft>
                <a:spcPts val="0"/>
              </a:spcAft>
              <a:defRPr/>
            </a:pPr>
            <a:endParaRPr lang="de-DE" dirty="0"/>
          </a:p>
        </p:txBody>
      </p:sp>
      <p:sp>
        <p:nvSpPr>
          <p:cNvPr id="43012"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0C085F-7119-4534-831D-6F6CB580A8AD}" type="slidenum">
              <a:rPr lang="de-DE" smtClean="0">
                <a:latin typeface="Arial" charset="0"/>
                <a:cs typeface="Arial" charset="0"/>
              </a:rPr>
              <a:pPr/>
              <a:t>4</a:t>
            </a:fld>
            <a:endParaRPr lang="de-DE"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bwMode="auto">
          <a:noFill/>
          <a:ln>
            <a:solidFill>
              <a:srgbClr val="000000"/>
            </a:solidFill>
            <a:miter lim="800000"/>
            <a:headEnd/>
            <a:tailEnd/>
          </a:ln>
        </p:spPr>
      </p:sp>
      <p:sp>
        <p:nvSpPr>
          <p:cNvPr id="4403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Wilhelmshaven und seine Umgebung können als Industrie- und Handelsstandort nur ein begrenztes Ladungsaufkommen in der Region selber generieren.</a:t>
            </a:r>
          </a:p>
          <a:p>
            <a:pPr eaLnBrk="1" hangingPunct="1">
              <a:spcBef>
                <a:spcPct val="0"/>
              </a:spcBef>
            </a:pPr>
            <a:endParaRPr lang="de-DE" smtClean="0"/>
          </a:p>
          <a:p>
            <a:pPr eaLnBrk="1" hangingPunct="1">
              <a:spcBef>
                <a:spcPct val="0"/>
              </a:spcBef>
            </a:pPr>
            <a:r>
              <a:rPr lang="de-DE" smtClean="0"/>
              <a:t>Ziel der Planer, Regionalpolitiker und Wirtschaftsvertreter ist daher, einen Teil der umgeschlagenen Container in der Region um Wilhelmshaven zu halten und die Ladung zu veredeln.</a:t>
            </a:r>
          </a:p>
          <a:p>
            <a:pPr eaLnBrk="1" hangingPunct="1">
              <a:spcBef>
                <a:spcPct val="0"/>
              </a:spcBef>
            </a:pPr>
            <a:endParaRPr lang="de-DE" smtClean="0"/>
          </a:p>
          <a:p>
            <a:pPr eaLnBrk="1" hangingPunct="1">
              <a:spcBef>
                <a:spcPct val="0"/>
              </a:spcBef>
            </a:pPr>
            <a:r>
              <a:rPr lang="de-DE" smtClean="0"/>
              <a:t>Bis zum 16. August 2011 fanden sich jedoch kaum Investoren für das Hafengelände. </a:t>
            </a:r>
          </a:p>
          <a:p>
            <a:pPr eaLnBrk="1" hangingPunct="1">
              <a:spcBef>
                <a:spcPct val="0"/>
              </a:spcBef>
            </a:pPr>
            <a:endParaRPr lang="de-DE" smtClean="0"/>
          </a:p>
          <a:p>
            <a:pPr eaLnBrk="1" hangingPunct="1">
              <a:spcBef>
                <a:spcPct val="0"/>
              </a:spcBef>
            </a:pPr>
            <a:r>
              <a:rPr lang="de-DE" smtClean="0"/>
              <a:t>Ein Jahr vor Inbetriebnahme war erst ein Betrieb gefunden, der sich ansiedeln möchte.</a:t>
            </a:r>
          </a:p>
          <a:p>
            <a:pPr eaLnBrk="1" hangingPunct="1">
              <a:spcBef>
                <a:spcPct val="0"/>
              </a:spcBef>
            </a:pPr>
            <a:endParaRPr lang="de-DE" smtClean="0"/>
          </a:p>
        </p:txBody>
      </p:sp>
      <p:sp>
        <p:nvSpPr>
          <p:cNvPr id="44036"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9FD09F-3BE0-4E0B-9FFF-38554AEBCD29}" type="slidenum">
              <a:rPr lang="de-DE" smtClean="0">
                <a:latin typeface="Arial" charset="0"/>
                <a:cs typeface="Arial" charset="0"/>
              </a:rPr>
              <a:pPr/>
              <a:t>5</a:t>
            </a:fld>
            <a:endParaRPr lang="de-DE"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p:spPr>
      </p:sp>
      <p:sp>
        <p:nvSpPr>
          <p:cNvPr id="45059"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
        <p:nvSpPr>
          <p:cNvPr id="45060"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F1421C-ADA7-4430-973D-19C55FE47AEF}" type="slidenum">
              <a:rPr lang="de-DE" smtClean="0">
                <a:latin typeface="Arial" charset="0"/>
                <a:cs typeface="Arial" charset="0"/>
              </a:rPr>
              <a:pPr/>
              <a:t>6</a:t>
            </a:fld>
            <a:endParaRPr lang="de-DE"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p:spPr>
      </p:sp>
      <p:sp>
        <p:nvSpPr>
          <p:cNvPr id="4608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225 Güterzüge werden benötigt, um die Ladung eines der Containerriesen der nächsten Generation abzutransportieren.</a:t>
            </a:r>
          </a:p>
          <a:p>
            <a:pPr eaLnBrk="1" hangingPunct="1">
              <a:spcBef>
                <a:spcPct val="0"/>
              </a:spcBef>
            </a:pPr>
            <a:endParaRPr lang="de-DE" smtClean="0"/>
          </a:p>
          <a:p>
            <a:pPr eaLnBrk="1" hangingPunct="1">
              <a:spcBef>
                <a:spcPct val="0"/>
              </a:spcBef>
            </a:pPr>
            <a:r>
              <a:rPr lang="de-DE" smtClean="0"/>
              <a:t>Rechnerisch würden 92 Güterzüge pro Tag nötig sein, wenn der geplante Jahresumschlag des J-W-P- von 2,7 Mio Standardcontainern über die Bahn abtransportiert würden.</a:t>
            </a:r>
          </a:p>
          <a:p>
            <a:pPr eaLnBrk="1" hangingPunct="1">
              <a:spcBef>
                <a:spcPct val="0"/>
              </a:spcBef>
            </a:pPr>
            <a:endParaRPr lang="de-DE" smtClean="0"/>
          </a:p>
        </p:txBody>
      </p:sp>
      <p:sp>
        <p:nvSpPr>
          <p:cNvPr id="46084"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7D14F9-94CE-4580-A10A-82D728C69871}" type="slidenum">
              <a:rPr lang="de-DE" smtClean="0">
                <a:latin typeface="Arial" charset="0"/>
                <a:cs typeface="Arial" charset="0"/>
              </a:rPr>
              <a:pPr/>
              <a:t>7</a:t>
            </a:fld>
            <a:endParaRPr lang="de-DE"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p:spPr>
      </p:sp>
      <p:sp>
        <p:nvSpPr>
          <p:cNvPr id="4710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Wörtlich heisst es im Verkehrsgutachten zur Hinterland-anbindung des JWP vom Mai 2003:</a:t>
            </a:r>
          </a:p>
          <a:p>
            <a:pPr eaLnBrk="1" hangingPunct="1">
              <a:spcBef>
                <a:spcPct val="0"/>
              </a:spcBef>
            </a:pPr>
            <a:r>
              <a:rPr lang="de-DE" smtClean="0"/>
              <a:t>„…muß der Tiefwasserhafen Jade Weser Port 24 Stunden am Tag erreichbar sein. Erreichbar heißt, dass die Züge zu jeder Zeit in die Gleise des JWP einfahren und ebenso jederzeit den Hafen wieder verlassen können. Am Tage stehen die Hauptstrecken dem schnell fahrenden Personenverkehr zur Verfügung. Vor allem in Ballungszentren kommen in den Tagesrandzeiten die Pendlerverkehre dazu. Am Tage fahren die Züge des Nahverkehrs ebenfalls überwiegend in festen Takten. Güterzüge können nach Trassenverfügbarkeit eingelegt werden. In der Nacht wiederum hat der Güterverkehr seine Hauptverkehrszeit.“</a:t>
            </a:r>
          </a:p>
          <a:p>
            <a:pPr eaLnBrk="1" hangingPunct="1">
              <a:spcBef>
                <a:spcPct val="0"/>
              </a:spcBef>
            </a:pPr>
            <a:r>
              <a:rPr lang="de-DE" smtClean="0"/>
              <a:t>„Angestrebt wird ein möglichst später Verladeschluss am Abend und ein frühes Eintreffen der Ladeeinheiten am Morgen. Die Züge fahren idealerweise im sogenannten Nachtsrpung, d. h. am Abend des Tages A wird der Umschlagbahnhof verlassen und am frühen Morgen des Tages B wird das Ziel erreicht.</a:t>
            </a:r>
          </a:p>
          <a:p>
            <a:pPr eaLnBrk="1" hangingPunct="1">
              <a:spcBef>
                <a:spcPct val="0"/>
              </a:spcBef>
            </a:pPr>
            <a:endParaRPr lang="de-DE" smtClean="0"/>
          </a:p>
          <a:p>
            <a:pPr eaLnBrk="1" hangingPunct="1">
              <a:spcBef>
                <a:spcPct val="0"/>
              </a:spcBef>
            </a:pPr>
            <a:r>
              <a:rPr lang="de-DE" smtClean="0"/>
              <a:t>Im Klartext heißt das für die im Lärmbereich belegenen Grundstücke der Bahnanlieger, dass während der Nachtzeit </a:t>
            </a:r>
            <a:r>
              <a:rPr lang="de-DE" b="1" smtClean="0"/>
              <a:t>mindestens alle 15 Minuten </a:t>
            </a:r>
            <a:r>
              <a:rPr lang="de-DE" smtClean="0"/>
              <a:t>ein Güterzug von ca. 700 m Länge vorbei rollen wird</a:t>
            </a:r>
          </a:p>
        </p:txBody>
      </p:sp>
      <p:sp>
        <p:nvSpPr>
          <p:cNvPr id="4710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75B99D-4B69-4580-99A1-7E359906BD5E}" type="slidenum">
              <a:rPr lang="de-DE" smtClean="0">
                <a:latin typeface="Arial" charset="0"/>
                <a:cs typeface="Arial" charset="0"/>
              </a:rPr>
              <a:pPr/>
              <a:t>8</a:t>
            </a:fld>
            <a:endParaRPr lang="de-DE"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bwMode="auto">
          <a:noFill/>
          <a:ln>
            <a:solidFill>
              <a:srgbClr val="000000"/>
            </a:solidFill>
            <a:miter lim="800000"/>
            <a:headEnd/>
            <a:tailEnd/>
          </a:ln>
        </p:spPr>
      </p:sp>
      <p:sp>
        <p:nvSpPr>
          <p:cNvPr id="4813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smtClean="0"/>
              <a:t>Für die Bahnstrecke Oldenburg-Bremen sagt die Untersuchung der „Schalltechnische Dimensiorierung aus, dass die Verkehrsentwicklung praktisch um das 4-fache steigen wird, wenn die Gesamtlänge der Züge addiert wird:</a:t>
            </a:r>
          </a:p>
          <a:p>
            <a:pPr eaLnBrk="1" hangingPunct="1">
              <a:spcBef>
                <a:spcPct val="0"/>
              </a:spcBef>
            </a:pPr>
            <a:r>
              <a:rPr lang="de-DE" smtClean="0"/>
              <a:t>	2008 – ca. 30 km Länge</a:t>
            </a:r>
          </a:p>
          <a:p>
            <a:pPr eaLnBrk="1" hangingPunct="1">
              <a:spcBef>
                <a:spcPct val="0"/>
              </a:spcBef>
            </a:pPr>
            <a:r>
              <a:rPr lang="de-DE" smtClean="0"/>
              <a:t>	2015 – ca. 120 km Länge</a:t>
            </a:r>
          </a:p>
          <a:p>
            <a:pPr eaLnBrk="1" hangingPunct="1">
              <a:spcBef>
                <a:spcPct val="0"/>
              </a:spcBef>
            </a:pPr>
            <a:r>
              <a:rPr lang="de-DE" smtClean="0"/>
              <a:t>Hinsichtlich der Anzahl der Züge gibt es je nach Sichtweise unterschiedliche Zahlen. Der Presse waren diese Zahlen zu entnehmen.  </a:t>
            </a:r>
          </a:p>
          <a:p>
            <a:pPr eaLnBrk="1" hangingPunct="1">
              <a:spcBef>
                <a:spcPct val="0"/>
              </a:spcBef>
            </a:pPr>
            <a:r>
              <a:rPr lang="de-DE" smtClean="0"/>
              <a:t>Bis 2015 von heute 52 Zügen auf dann 130 Züge </a:t>
            </a:r>
          </a:p>
          <a:p>
            <a:pPr eaLnBrk="1" hangingPunct="1">
              <a:spcBef>
                <a:spcPct val="0"/>
              </a:spcBef>
            </a:pPr>
            <a:r>
              <a:rPr lang="de-DE" smtClean="0"/>
              <a:t>46 schwere Container- und 18 Kohlezüge vor allem nachts</a:t>
            </a:r>
          </a:p>
          <a:p>
            <a:pPr eaLnBrk="1" hangingPunct="1">
              <a:spcBef>
                <a:spcPct val="0"/>
              </a:spcBef>
            </a:pPr>
            <a:r>
              <a:rPr lang="de-DE" smtClean="0"/>
              <a:t>80 Züge nach erster Ausbaustufe (ab 5.8.2012)</a:t>
            </a:r>
          </a:p>
          <a:p>
            <a:pPr eaLnBrk="1" hangingPunct="1">
              <a:spcBef>
                <a:spcPct val="0"/>
              </a:spcBef>
            </a:pPr>
            <a:r>
              <a:rPr lang="de-DE" smtClean="0"/>
              <a:t>8 Zugpaare Autotransporte Richtung Leer</a:t>
            </a:r>
          </a:p>
          <a:p>
            <a:pPr eaLnBrk="1" hangingPunct="1">
              <a:spcBef>
                <a:spcPct val="0"/>
              </a:spcBef>
            </a:pPr>
            <a:r>
              <a:rPr lang="de-DE" smtClean="0"/>
              <a:t>Zusätzliche Güterzüge mindestens 700 Meter lang</a:t>
            </a:r>
          </a:p>
          <a:p>
            <a:pPr eaLnBrk="1" hangingPunct="1">
              <a:spcBef>
                <a:spcPct val="0"/>
              </a:spcBef>
            </a:pPr>
            <a:r>
              <a:rPr lang="de-DE" smtClean="0"/>
              <a:t>Eisenbahnknoten Bremen muss bis 2015 mit 280 Zügen ein Drittel mehr abfertigen</a:t>
            </a:r>
          </a:p>
          <a:p>
            <a:pPr eaLnBrk="1" hangingPunct="1">
              <a:spcBef>
                <a:spcPct val="0"/>
              </a:spcBef>
            </a:pPr>
            <a:r>
              <a:rPr lang="de-DE" smtClean="0"/>
              <a:t>Bisher keine Lösungen für Vermeidung von  längeren Schrankenschließungen </a:t>
            </a:r>
          </a:p>
          <a:p>
            <a:pPr eaLnBrk="1" hangingPunct="1">
              <a:spcBef>
                <a:spcPct val="0"/>
              </a:spcBef>
            </a:pPr>
            <a:r>
              <a:rPr lang="de-DE" smtClean="0"/>
              <a:t>Konzept für Havarievorsorge? </a:t>
            </a:r>
          </a:p>
          <a:p>
            <a:pPr eaLnBrk="1" hangingPunct="1">
              <a:spcBef>
                <a:spcPct val="0"/>
              </a:spcBef>
            </a:pPr>
            <a:endParaRPr lang="de-DE" smtClean="0"/>
          </a:p>
        </p:txBody>
      </p:sp>
      <p:sp>
        <p:nvSpPr>
          <p:cNvPr id="48132"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EA141-1B7F-4454-9F46-D8EFCCDFC0D9}" type="slidenum">
              <a:rPr lang="de-DE" smtClean="0">
                <a:latin typeface="Arial" charset="0"/>
                <a:cs typeface="Arial" charset="0"/>
              </a:rPr>
              <a:pPr/>
              <a:t>9</a:t>
            </a:fld>
            <a:endParaRPr lang="de-DE"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winkliges Dreiec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uppieren 15"/>
          <p:cNvGrpSpPr>
            <a:grpSpLocks/>
          </p:cNvGrpSpPr>
          <p:nvPr/>
        </p:nvGrpSpPr>
        <p:grpSpPr bwMode="auto">
          <a:xfrm>
            <a:off x="-3175" y="4953000"/>
            <a:ext cx="9147175" cy="1911350"/>
            <a:chOff x="-3765" y="4832896"/>
            <a:chExt cx="9147765" cy="2032192"/>
          </a:xfrm>
        </p:grpSpPr>
        <p:sp>
          <p:nvSpPr>
            <p:cNvPr id="6" name="Freihand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Freihand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de-DE"/>
            </a:p>
          </p:txBody>
        </p:sp>
        <p:sp>
          <p:nvSpPr>
            <p:cNvPr id="8" name="Freihand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Gerade Verbindung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de-DE" smtClean="0"/>
              <a:t>Formatvorlage des Untertitelmasters durch Klicken bearbeiten</a:t>
            </a:r>
            <a:endParaRPr lang="en-US"/>
          </a:p>
        </p:txBody>
      </p:sp>
      <p:sp>
        <p:nvSpPr>
          <p:cNvPr id="11" name="Datumsplatzhalter 29"/>
          <p:cNvSpPr>
            <a:spLocks noGrp="1"/>
          </p:cNvSpPr>
          <p:nvPr>
            <p:ph type="dt" sz="half" idx="10"/>
          </p:nvPr>
        </p:nvSpPr>
        <p:spPr/>
        <p:txBody>
          <a:bodyPr/>
          <a:lstStyle>
            <a:lvl1pPr>
              <a:defRPr>
                <a:solidFill>
                  <a:srgbClr val="FFFFFF"/>
                </a:solidFill>
              </a:defRPr>
            </a:lvl1pPr>
            <a:extLst/>
          </a:lstStyle>
          <a:p>
            <a:pPr>
              <a:defRPr/>
            </a:pPr>
            <a:endParaRPr lang="de-DE"/>
          </a:p>
        </p:txBody>
      </p:sp>
      <p:sp>
        <p:nvSpPr>
          <p:cNvPr id="12" name="Fußzeilenplatzhalter 18"/>
          <p:cNvSpPr>
            <a:spLocks noGrp="1"/>
          </p:cNvSpPr>
          <p:nvPr>
            <p:ph type="ftr" sz="quarter" idx="11"/>
          </p:nvPr>
        </p:nvSpPr>
        <p:spPr/>
        <p:txBody>
          <a:bodyPr/>
          <a:lstStyle>
            <a:lvl1pPr>
              <a:defRPr>
                <a:solidFill>
                  <a:schemeClr val="accent1">
                    <a:tint val="20000"/>
                  </a:schemeClr>
                </a:solidFill>
              </a:defRPr>
            </a:lvl1pPr>
            <a:extLst/>
          </a:lstStyle>
          <a:p>
            <a:pPr>
              <a:defRPr/>
            </a:pPr>
            <a:endParaRPr lang="de-DE"/>
          </a:p>
        </p:txBody>
      </p:sp>
      <p:sp>
        <p:nvSpPr>
          <p:cNvPr id="13" name="Foliennummernplatzhalter 26"/>
          <p:cNvSpPr>
            <a:spLocks noGrp="1"/>
          </p:cNvSpPr>
          <p:nvPr>
            <p:ph type="sldNum" sz="quarter" idx="12"/>
          </p:nvPr>
        </p:nvSpPr>
        <p:spPr/>
        <p:txBody>
          <a:bodyPr/>
          <a:lstStyle>
            <a:lvl1pPr>
              <a:defRPr>
                <a:solidFill>
                  <a:srgbClr val="FFFFFF"/>
                </a:solidFill>
              </a:defRPr>
            </a:lvl1pPr>
            <a:extLst/>
          </a:lstStyle>
          <a:p>
            <a:pPr>
              <a:defRPr/>
            </a:pPr>
            <a:fld id="{A0BB3941-CFA7-4FD1-B4F9-52D195B9634A}" type="slidenum">
              <a:rPr lang="de-DE"/>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endParaRPr lang="de-DE"/>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F82061F5-9707-4BCF-8976-12199EAD0B92}" type="slidenum">
              <a:rPr lang="de-DE"/>
              <a:pPr>
                <a:defRPr/>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9"/>
          <p:cNvSpPr>
            <a:spLocks noGrp="1"/>
          </p:cNvSpPr>
          <p:nvPr>
            <p:ph type="dt" sz="half" idx="10"/>
          </p:nvPr>
        </p:nvSpPr>
        <p:spPr/>
        <p:txBody>
          <a:bodyPr/>
          <a:lstStyle>
            <a:lvl1pPr>
              <a:defRPr/>
            </a:lvl1pPr>
          </a:lstStyle>
          <a:p>
            <a:pPr>
              <a:defRPr/>
            </a:pPr>
            <a:endParaRPr lang="de-DE"/>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739B81FC-6570-4913-92DB-3F0B49880EDC}" type="slidenum">
              <a:rPr lang="de-DE"/>
              <a:pPr>
                <a:defRPr/>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Titel 6"/>
          <p:cNvSpPr>
            <a:spLocks noGrp="1"/>
          </p:cNvSpPr>
          <p:nvPr>
            <p:ph type="title"/>
          </p:nvPr>
        </p:nvSpPr>
        <p:spPr/>
        <p:txBody>
          <a:bodyPr rtlCol="0"/>
          <a:lstStyle>
            <a:extLst/>
          </a:lstStyle>
          <a:p>
            <a:r>
              <a:rPr lang="de-DE" smtClean="0"/>
              <a:t>Titelmasterformat durch Klicken bearbeiten</a:t>
            </a:r>
            <a:endParaRPr lang="en-US"/>
          </a:p>
        </p:txBody>
      </p:sp>
      <p:sp>
        <p:nvSpPr>
          <p:cNvPr id="4" name="Datumsplatzhalter 9"/>
          <p:cNvSpPr>
            <a:spLocks noGrp="1"/>
          </p:cNvSpPr>
          <p:nvPr>
            <p:ph type="dt" sz="half" idx="10"/>
          </p:nvPr>
        </p:nvSpPr>
        <p:spPr/>
        <p:txBody>
          <a:bodyPr/>
          <a:lstStyle>
            <a:lvl1pPr>
              <a:defRPr/>
            </a:lvl1pPr>
          </a:lstStyle>
          <a:p>
            <a:pPr>
              <a:defRPr/>
            </a:pPr>
            <a:endParaRPr lang="de-DE"/>
          </a:p>
        </p:txBody>
      </p:sp>
      <p:sp>
        <p:nvSpPr>
          <p:cNvPr id="5" name="Fußzeilenplatzhalter 21"/>
          <p:cNvSpPr>
            <a:spLocks noGrp="1"/>
          </p:cNvSpPr>
          <p:nvPr>
            <p:ph type="ftr" sz="quarter" idx="11"/>
          </p:nvPr>
        </p:nvSpPr>
        <p:spPr/>
        <p:txBody>
          <a:bodyPr/>
          <a:lstStyle>
            <a:lvl1pPr>
              <a:defRPr/>
            </a:lvl1pPr>
          </a:lstStyle>
          <a:p>
            <a:pPr>
              <a:defRPr/>
            </a:pPr>
            <a:endParaRPr lang="de-DE"/>
          </a:p>
        </p:txBody>
      </p:sp>
      <p:sp>
        <p:nvSpPr>
          <p:cNvPr id="6" name="Foliennummernplatzhalter 17"/>
          <p:cNvSpPr>
            <a:spLocks noGrp="1"/>
          </p:cNvSpPr>
          <p:nvPr>
            <p:ph type="sldNum" sz="quarter" idx="12"/>
          </p:nvPr>
        </p:nvSpPr>
        <p:spPr/>
        <p:txBody>
          <a:bodyPr/>
          <a:lstStyle>
            <a:lvl1pPr>
              <a:defRPr/>
            </a:lvl1pPr>
          </a:lstStyle>
          <a:p>
            <a:pPr>
              <a:defRPr/>
            </a:pPr>
            <a:fld id="{611322E5-62B4-4DDA-93EE-66D015A24850}" type="slidenum">
              <a:rPr lang="de-DE"/>
              <a:pPr>
                <a:defRPr/>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1"/>
      </p:bgRef>
    </p:bg>
    <p:spTree>
      <p:nvGrpSpPr>
        <p:cNvPr id="1" name=""/>
        <p:cNvGrpSpPr/>
        <p:nvPr/>
      </p:nvGrpSpPr>
      <p:grpSpPr>
        <a:xfrm>
          <a:off x="0" y="0"/>
          <a:ext cx="0" cy="0"/>
          <a:chOff x="0" y="0"/>
          <a:chExt cx="0" cy="0"/>
        </a:xfrm>
      </p:grpSpPr>
      <p:sp>
        <p:nvSpPr>
          <p:cNvPr id="4" name="Eingekerbter Richtungspfeil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Eingekerbter Richtungspfeil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el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de-DE" smtClean="0"/>
              <a:t>Textmasterformat bearbeiten</a:t>
            </a:r>
          </a:p>
        </p:txBody>
      </p:sp>
      <p:sp>
        <p:nvSpPr>
          <p:cNvPr id="6" name="Datumsplatzhalter 3"/>
          <p:cNvSpPr>
            <a:spLocks noGrp="1"/>
          </p:cNvSpPr>
          <p:nvPr>
            <p:ph type="dt" sz="half" idx="10"/>
          </p:nvPr>
        </p:nvSpPr>
        <p:spPr/>
        <p:txBody>
          <a:bodyPr/>
          <a:lstStyle>
            <a:lvl1pPr>
              <a:defRPr/>
            </a:lvl1pPr>
            <a:extLst/>
          </a:lstStyle>
          <a:p>
            <a:pPr>
              <a:defRPr/>
            </a:pPr>
            <a:endParaRPr lang="de-DE"/>
          </a:p>
        </p:txBody>
      </p:sp>
      <p:sp>
        <p:nvSpPr>
          <p:cNvPr id="7" name="Fußzeilenplatzhalter 4"/>
          <p:cNvSpPr>
            <a:spLocks noGrp="1"/>
          </p:cNvSpPr>
          <p:nvPr>
            <p:ph type="ftr" sz="quarter" idx="11"/>
          </p:nvPr>
        </p:nvSpPr>
        <p:spPr/>
        <p:txBody>
          <a:bodyPr/>
          <a:lstStyle>
            <a:lvl1pPr>
              <a:defRPr/>
            </a:lvl1pPr>
            <a:extLst/>
          </a:lstStyle>
          <a:p>
            <a:pPr>
              <a:defRPr/>
            </a:pPr>
            <a:endParaRPr lang="de-DE"/>
          </a:p>
        </p:txBody>
      </p:sp>
      <p:sp>
        <p:nvSpPr>
          <p:cNvPr id="8" name="Foliennummernplatzhalter 5"/>
          <p:cNvSpPr>
            <a:spLocks noGrp="1"/>
          </p:cNvSpPr>
          <p:nvPr>
            <p:ph type="sldNum" sz="quarter" idx="12"/>
          </p:nvPr>
        </p:nvSpPr>
        <p:spPr/>
        <p:txBody>
          <a:bodyPr/>
          <a:lstStyle>
            <a:lvl1pPr>
              <a:defRPr/>
            </a:lvl1pPr>
            <a:extLst/>
          </a:lstStyle>
          <a:p>
            <a:pPr>
              <a:defRPr/>
            </a:pPr>
            <a:fld id="{2D522C69-6A7C-4D20-945B-4D4BA807F1DA}" type="slidenum">
              <a:rPr lang="de-DE"/>
              <a:pPr>
                <a:defRPr/>
              </a:pPr>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Titel 7"/>
          <p:cNvSpPr>
            <a:spLocks noGrp="1"/>
          </p:cNvSpPr>
          <p:nvPr>
            <p:ph type="title"/>
          </p:nvPr>
        </p:nvSpPr>
        <p:spPr/>
        <p:txBody>
          <a:bodyPr rtlCol="0"/>
          <a:lstStyle>
            <a:extLst/>
          </a:lstStyle>
          <a:p>
            <a:r>
              <a:rPr lang="de-DE" smtClean="0"/>
              <a:t>Titelmasterformat durch Klicken bearbeiten</a:t>
            </a:r>
            <a:endParaRPr lang="en-US"/>
          </a:p>
        </p:txBody>
      </p:sp>
      <p:sp>
        <p:nvSpPr>
          <p:cNvPr id="5" name="Datumsplatzhalter 4"/>
          <p:cNvSpPr>
            <a:spLocks noGrp="1"/>
          </p:cNvSpPr>
          <p:nvPr>
            <p:ph type="dt" sz="half" idx="10"/>
          </p:nvPr>
        </p:nvSpPr>
        <p:spPr/>
        <p:txBody>
          <a:bodyPr/>
          <a:lstStyle>
            <a:lvl1pPr>
              <a:defRPr/>
            </a:lvl1pPr>
            <a:extLst/>
          </a:lstStyle>
          <a:p>
            <a:pPr>
              <a:defRPr/>
            </a:pPr>
            <a:endParaRPr lang="de-DE"/>
          </a:p>
        </p:txBody>
      </p:sp>
      <p:sp>
        <p:nvSpPr>
          <p:cNvPr id="6" name="Fußzeilenplatzhalter 5"/>
          <p:cNvSpPr>
            <a:spLocks noGrp="1"/>
          </p:cNvSpPr>
          <p:nvPr>
            <p:ph type="ftr" sz="quarter" idx="11"/>
          </p:nvPr>
        </p:nvSpPr>
        <p:spPr/>
        <p:txBody>
          <a:bodyPr/>
          <a:lstStyle>
            <a:lvl1pPr>
              <a:defRPr/>
            </a:lvl1pPr>
            <a:extLst/>
          </a:lstStyle>
          <a:p>
            <a:pPr>
              <a:defRPr/>
            </a:pPr>
            <a:endParaRPr lang="de-DE"/>
          </a:p>
        </p:txBody>
      </p:sp>
      <p:sp>
        <p:nvSpPr>
          <p:cNvPr id="7" name="Foliennummernplatzhalter 6"/>
          <p:cNvSpPr>
            <a:spLocks noGrp="1"/>
          </p:cNvSpPr>
          <p:nvPr>
            <p:ph type="sldNum" sz="quarter" idx="12"/>
          </p:nvPr>
        </p:nvSpPr>
        <p:spPr/>
        <p:txBody>
          <a:bodyPr/>
          <a:lstStyle>
            <a:lvl1pPr>
              <a:defRPr/>
            </a:lvl1pPr>
            <a:extLst/>
          </a:lstStyle>
          <a:p>
            <a:pPr>
              <a:defRPr/>
            </a:pPr>
            <a:fld id="{14F0FF65-E01C-4F22-8F71-1718B8830190}" type="slidenum">
              <a:rPr lang="de-DE"/>
              <a:pPr>
                <a:defRPr/>
              </a:pPr>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extLst/>
          </a:lstStyle>
          <a:p>
            <a:r>
              <a:rPr lang="de-DE" smtClean="0"/>
              <a:t>Titelmasterformat durch Klicken bearbeiten</a:t>
            </a:r>
            <a:endParaRPr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de-DE" smtClean="0"/>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extLst/>
          </a:lstStyle>
          <a:p>
            <a:pPr>
              <a:defRPr/>
            </a:pPr>
            <a:endParaRPr lang="de-DE"/>
          </a:p>
        </p:txBody>
      </p:sp>
      <p:sp>
        <p:nvSpPr>
          <p:cNvPr id="8" name="Fußzeilenplatzhalter 7"/>
          <p:cNvSpPr>
            <a:spLocks noGrp="1"/>
          </p:cNvSpPr>
          <p:nvPr>
            <p:ph type="ftr" sz="quarter" idx="11"/>
          </p:nvPr>
        </p:nvSpPr>
        <p:spPr/>
        <p:txBody>
          <a:bodyPr/>
          <a:lstStyle>
            <a:lvl1pPr>
              <a:defRPr/>
            </a:lvl1pPr>
            <a:extLst/>
          </a:lstStyle>
          <a:p>
            <a:pPr>
              <a:defRPr/>
            </a:pPr>
            <a:endParaRPr lang="de-DE"/>
          </a:p>
        </p:txBody>
      </p:sp>
      <p:sp>
        <p:nvSpPr>
          <p:cNvPr id="9" name="Foliennummernplatzhalter 8"/>
          <p:cNvSpPr>
            <a:spLocks noGrp="1"/>
          </p:cNvSpPr>
          <p:nvPr>
            <p:ph type="sldNum" sz="quarter" idx="12"/>
          </p:nvPr>
        </p:nvSpPr>
        <p:spPr/>
        <p:txBody>
          <a:bodyPr/>
          <a:lstStyle>
            <a:lvl1pPr>
              <a:defRPr/>
            </a:lvl1pPr>
            <a:extLst/>
          </a:lstStyle>
          <a:p>
            <a:pPr>
              <a:defRPr/>
            </a:pPr>
            <a:fld id="{9E263808-6B66-4142-96AF-8721246780B6}" type="slidenum">
              <a:rPr lang="de-DE"/>
              <a:pPr>
                <a:defRPr/>
              </a:pPr>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6" name="Titel 5"/>
          <p:cNvSpPr>
            <a:spLocks noGrp="1"/>
          </p:cNvSpPr>
          <p:nvPr>
            <p:ph type="title"/>
          </p:nvPr>
        </p:nvSpPr>
        <p:spPr/>
        <p:txBody>
          <a:bodyPr rtlCol="0"/>
          <a:lstStyle>
            <a:extLst/>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extLst/>
          </a:lstStyle>
          <a:p>
            <a:pPr>
              <a:defRPr/>
            </a:pPr>
            <a:endParaRPr lang="de-DE"/>
          </a:p>
        </p:txBody>
      </p:sp>
      <p:sp>
        <p:nvSpPr>
          <p:cNvPr id="4" name="Fußzeilenplatzhalter 3"/>
          <p:cNvSpPr>
            <a:spLocks noGrp="1"/>
          </p:cNvSpPr>
          <p:nvPr>
            <p:ph type="ftr" sz="quarter" idx="11"/>
          </p:nvPr>
        </p:nvSpPr>
        <p:spPr/>
        <p:txBody>
          <a:bodyPr/>
          <a:lstStyle>
            <a:lvl1pPr>
              <a:defRPr/>
            </a:lvl1pPr>
            <a:extLst/>
          </a:lstStyle>
          <a:p>
            <a:pPr>
              <a:defRPr/>
            </a:pPr>
            <a:endParaRPr lang="de-DE"/>
          </a:p>
        </p:txBody>
      </p:sp>
      <p:sp>
        <p:nvSpPr>
          <p:cNvPr id="5" name="Foliennummernplatzhalter 4"/>
          <p:cNvSpPr>
            <a:spLocks noGrp="1"/>
          </p:cNvSpPr>
          <p:nvPr>
            <p:ph type="sldNum" sz="quarter" idx="12"/>
          </p:nvPr>
        </p:nvSpPr>
        <p:spPr/>
        <p:txBody>
          <a:bodyPr/>
          <a:lstStyle>
            <a:lvl1pPr>
              <a:defRPr/>
            </a:lvl1pPr>
            <a:extLst/>
          </a:lstStyle>
          <a:p>
            <a:pPr>
              <a:defRPr/>
            </a:pPr>
            <a:fld id="{95CCC14E-B7EE-437E-B0C2-E2D68EAC8B1F}" type="slidenum">
              <a:rPr lang="de-DE"/>
              <a:pPr>
                <a:defRPr/>
              </a:pPr>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9"/>
          <p:cNvSpPr>
            <a:spLocks noGrp="1"/>
          </p:cNvSpPr>
          <p:nvPr>
            <p:ph type="dt" sz="half" idx="10"/>
          </p:nvPr>
        </p:nvSpPr>
        <p:spPr/>
        <p:txBody>
          <a:bodyPr/>
          <a:lstStyle>
            <a:lvl1pPr>
              <a:defRPr/>
            </a:lvl1pPr>
          </a:lstStyle>
          <a:p>
            <a:pPr>
              <a:defRPr/>
            </a:pPr>
            <a:endParaRPr lang="de-DE"/>
          </a:p>
        </p:txBody>
      </p:sp>
      <p:sp>
        <p:nvSpPr>
          <p:cNvPr id="3" name="Fußzeilenplatzhalter 21"/>
          <p:cNvSpPr>
            <a:spLocks noGrp="1"/>
          </p:cNvSpPr>
          <p:nvPr>
            <p:ph type="ftr" sz="quarter" idx="11"/>
          </p:nvPr>
        </p:nvSpPr>
        <p:spPr/>
        <p:txBody>
          <a:bodyPr/>
          <a:lstStyle>
            <a:lvl1pPr>
              <a:defRPr/>
            </a:lvl1pPr>
          </a:lstStyle>
          <a:p>
            <a:pPr>
              <a:defRPr/>
            </a:pPr>
            <a:endParaRPr lang="de-DE"/>
          </a:p>
        </p:txBody>
      </p:sp>
      <p:sp>
        <p:nvSpPr>
          <p:cNvPr id="4" name="Foliennummernplatzhalter 17"/>
          <p:cNvSpPr>
            <a:spLocks noGrp="1"/>
          </p:cNvSpPr>
          <p:nvPr>
            <p:ph type="sldNum" sz="quarter" idx="12"/>
          </p:nvPr>
        </p:nvSpPr>
        <p:spPr/>
        <p:txBody>
          <a:bodyPr/>
          <a:lstStyle>
            <a:lvl1pPr>
              <a:defRPr/>
            </a:lvl1pPr>
          </a:lstStyle>
          <a:p>
            <a:pPr>
              <a:defRPr/>
            </a:pPr>
            <a:fld id="{6F9B0B8D-EFA5-40B6-8C4B-A3FB5E4B3D41}" type="slidenum">
              <a:rPr lang="de-DE"/>
              <a:pPr>
                <a:defRPr/>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de-DE" smtClean="0"/>
              <a:t>Titelmasterformat durch Klicken bearbeiten</a:t>
            </a:r>
            <a:endParaRPr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de-DE" smtClean="0"/>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extLst/>
          </a:lstStyle>
          <a:p>
            <a:pPr>
              <a:defRPr/>
            </a:pPr>
            <a:endParaRPr lang="de-DE"/>
          </a:p>
        </p:txBody>
      </p:sp>
      <p:sp>
        <p:nvSpPr>
          <p:cNvPr id="6" name="Fußzeilenplatzhalter 5"/>
          <p:cNvSpPr>
            <a:spLocks noGrp="1"/>
          </p:cNvSpPr>
          <p:nvPr>
            <p:ph type="ftr" sz="quarter" idx="11"/>
          </p:nvPr>
        </p:nvSpPr>
        <p:spPr/>
        <p:txBody>
          <a:bodyPr/>
          <a:lstStyle>
            <a:lvl1pPr>
              <a:defRPr/>
            </a:lvl1pPr>
            <a:extLst/>
          </a:lstStyle>
          <a:p>
            <a:pPr>
              <a:defRPr/>
            </a:pPr>
            <a:endParaRPr lang="de-DE"/>
          </a:p>
        </p:txBody>
      </p:sp>
      <p:sp>
        <p:nvSpPr>
          <p:cNvPr id="7" name="Foliennummernplatzhalter 6"/>
          <p:cNvSpPr>
            <a:spLocks noGrp="1"/>
          </p:cNvSpPr>
          <p:nvPr>
            <p:ph type="sldNum" sz="quarter" idx="12"/>
          </p:nvPr>
        </p:nvSpPr>
        <p:spPr/>
        <p:txBody>
          <a:bodyPr/>
          <a:lstStyle>
            <a:lvl1pPr>
              <a:defRPr/>
            </a:lvl1pPr>
            <a:extLst/>
          </a:lstStyle>
          <a:p>
            <a:pPr>
              <a:defRPr/>
            </a:pPr>
            <a:fld id="{6AF128C7-0F59-483C-9600-E873A26DDA3D}" type="slidenum">
              <a:rPr lang="de-DE"/>
              <a:pPr>
                <a:defRPr/>
              </a:pPr>
              <a:t>‹Nr.›</a:t>
            </a:fld>
            <a:endParaRPr lang="de-D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5" name="Freihand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6" name="Freihand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de-DE"/>
          </a:p>
        </p:txBody>
      </p:sp>
      <p:sp>
        <p:nvSpPr>
          <p:cNvPr id="7" name="Rechtwinkliges Dreiec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Gerade Verbindung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ingekerbter Richtungspfeil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Eingekerbter Richtungspfeil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platzhalt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de-DE" smtClean="0"/>
              <a:t>Textmasterformat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de-DE" noProof="0" smtClean="0"/>
              <a:t>Bild durch Klicken auf Symbol hinzufügen</a:t>
            </a:r>
            <a:endParaRPr lang="en-US" noProof="0" dirty="0"/>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de-DE" smtClean="0"/>
              <a:t>Titelmasterformat durch Klicken bearbeiten</a:t>
            </a:r>
            <a:endParaRPr lang="en-US"/>
          </a:p>
        </p:txBody>
      </p:sp>
      <p:sp>
        <p:nvSpPr>
          <p:cNvPr id="11" name="Datumsplatzhalter 4"/>
          <p:cNvSpPr>
            <a:spLocks noGrp="1"/>
          </p:cNvSpPr>
          <p:nvPr>
            <p:ph type="dt" sz="half" idx="10"/>
          </p:nvPr>
        </p:nvSpPr>
        <p:spPr/>
        <p:txBody>
          <a:bodyPr/>
          <a:lstStyle>
            <a:lvl1pPr>
              <a:defRPr>
                <a:solidFill>
                  <a:schemeClr val="tx1"/>
                </a:solidFill>
              </a:defRPr>
            </a:lvl1pPr>
            <a:extLst/>
          </a:lstStyle>
          <a:p>
            <a:pPr>
              <a:defRPr/>
            </a:pPr>
            <a:endParaRPr lang="de-DE"/>
          </a:p>
        </p:txBody>
      </p:sp>
      <p:sp>
        <p:nvSpPr>
          <p:cNvPr id="12" name="Fußzeilenplatzhalter 5"/>
          <p:cNvSpPr>
            <a:spLocks noGrp="1"/>
          </p:cNvSpPr>
          <p:nvPr>
            <p:ph type="ftr" sz="quarter" idx="11"/>
          </p:nvPr>
        </p:nvSpPr>
        <p:spPr/>
        <p:txBody>
          <a:bodyPr/>
          <a:lstStyle>
            <a:lvl1pPr>
              <a:defRPr>
                <a:solidFill>
                  <a:schemeClr val="tx1"/>
                </a:solidFill>
              </a:defRPr>
            </a:lvl1pPr>
            <a:extLst/>
          </a:lstStyle>
          <a:p>
            <a:pPr>
              <a:defRPr/>
            </a:pPr>
            <a:endParaRPr lang="de-DE"/>
          </a:p>
        </p:txBody>
      </p:sp>
      <p:sp>
        <p:nvSpPr>
          <p:cNvPr id="13" name="Foliennummernplatzhalter 6"/>
          <p:cNvSpPr>
            <a:spLocks noGrp="1"/>
          </p:cNvSpPr>
          <p:nvPr>
            <p:ph type="sldNum" sz="quarter" idx="12"/>
          </p:nvPr>
        </p:nvSpPr>
        <p:spPr/>
        <p:txBody>
          <a:bodyPr/>
          <a:lstStyle>
            <a:lvl1pPr>
              <a:defRPr>
                <a:solidFill>
                  <a:schemeClr val="tx1"/>
                </a:solidFill>
              </a:defRPr>
            </a:lvl1pPr>
            <a:extLst/>
          </a:lstStyle>
          <a:p>
            <a:pPr>
              <a:defRPr/>
            </a:pPr>
            <a:fld id="{87B55535-6957-4390-8E8C-B78D5FEC18F6}" type="slidenum">
              <a:rPr lang="de-DE"/>
              <a:pPr>
                <a:defRPr/>
              </a:pPr>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027" name="Freihand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de-DE"/>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de-DE" smtClean="0"/>
              <a:t>Titelmasterformat durch Klicken bearbeiten</a:t>
            </a:r>
            <a:endParaRPr lang="en-US"/>
          </a:p>
        </p:txBody>
      </p:sp>
      <p:sp>
        <p:nvSpPr>
          <p:cNvPr id="1033" name="Textplatzhalt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 name="Datumsplatzhalt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cs typeface="Arial" pitchFamily="34" charset="0"/>
              </a:defRPr>
            </a:lvl1pPr>
            <a:extLst/>
          </a:lstStyle>
          <a:p>
            <a:pPr>
              <a:defRPr/>
            </a:pPr>
            <a:endParaRPr lang="de-DE"/>
          </a:p>
        </p:txBody>
      </p:sp>
      <p:sp>
        <p:nvSpPr>
          <p:cNvPr id="22" name="Fußzeilenplatzhalt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a:defRPr/>
            </a:pPr>
            <a:endParaRPr lang="de-DE"/>
          </a:p>
        </p:txBody>
      </p:sp>
      <p:sp>
        <p:nvSpPr>
          <p:cNvPr id="18" name="Foliennummernplatzhalt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pitchFamily="34" charset="0"/>
                <a:cs typeface="Arial" pitchFamily="34" charset="0"/>
              </a:defRPr>
            </a:lvl1pPr>
            <a:extLst/>
          </a:lstStyle>
          <a:p>
            <a:pPr>
              <a:defRPr/>
            </a:pPr>
            <a:fld id="{FDC02672-7E05-44B0-9CCA-4FC4FE6CEED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868" r:id="rId1"/>
    <p:sldLayoutId id="2147483864" r:id="rId2"/>
    <p:sldLayoutId id="2147483869" r:id="rId3"/>
    <p:sldLayoutId id="2147483870" r:id="rId4"/>
    <p:sldLayoutId id="2147483871" r:id="rId5"/>
    <p:sldLayoutId id="2147483872" r:id="rId6"/>
    <p:sldLayoutId id="2147483865" r:id="rId7"/>
    <p:sldLayoutId id="2147483873" r:id="rId8"/>
    <p:sldLayoutId id="2147483874" r:id="rId9"/>
    <p:sldLayoutId id="2147483866" r:id="rId10"/>
    <p:sldLayoutId id="2147483867"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ctrTitle"/>
          </p:nvPr>
        </p:nvSpPr>
        <p:spPr>
          <a:xfrm>
            <a:off x="395536" y="1628800"/>
            <a:ext cx="8229600" cy="1828800"/>
          </a:xfrm>
        </p:spPr>
        <p:txBody>
          <a:bodyPr/>
          <a:lstStyle/>
          <a:p>
            <a:pPr eaLnBrk="1" fontAlgn="auto" hangingPunct="1">
              <a:spcAft>
                <a:spcPts val="0"/>
              </a:spcAft>
              <a:defRPr/>
            </a:pPr>
            <a:r>
              <a:rPr lang="de-DE" dirty="0"/>
              <a:t>Sicherheit und Immissionsschutz</a:t>
            </a:r>
          </a:p>
        </p:txBody>
      </p:sp>
      <p:sp>
        <p:nvSpPr>
          <p:cNvPr id="9219" name="Rectangle 3"/>
          <p:cNvSpPr>
            <a:spLocks noGrp="1" noChangeArrowheads="1"/>
          </p:cNvSpPr>
          <p:nvPr>
            <p:ph type="subTitle" idx="1"/>
          </p:nvPr>
        </p:nvSpPr>
        <p:spPr>
          <a:xfrm>
            <a:off x="2124075" y="3789363"/>
            <a:ext cx="4906963" cy="1822450"/>
          </a:xfrm>
        </p:spPr>
        <p:txBody>
          <a:bodyPr/>
          <a:lstStyle/>
          <a:p>
            <a:pPr marR="0" algn="ctr" eaLnBrk="1" hangingPunct="1"/>
            <a:r>
              <a:rPr lang="de-DE" smtClean="0"/>
              <a:t>Für Sicherheit </a:t>
            </a:r>
          </a:p>
          <a:p>
            <a:pPr marR="0" algn="ctr" eaLnBrk="1" hangingPunct="1"/>
            <a:r>
              <a:rPr lang="de-DE" smtClean="0"/>
              <a:t>Gegen Erschütterungen</a:t>
            </a:r>
          </a:p>
          <a:p>
            <a:pPr marR="0" algn="ctr" eaLnBrk="1" hangingPunct="1"/>
            <a:r>
              <a:rPr lang="de-DE" smtClean="0"/>
              <a:t>Gegen Lärm  </a:t>
            </a:r>
          </a:p>
          <a:p>
            <a:pPr marR="0" eaLnBrk="1" hangingPunct="1"/>
            <a:endParaRPr lang="de-DE" smtClean="0"/>
          </a:p>
        </p:txBody>
      </p:sp>
      <p:sp>
        <p:nvSpPr>
          <p:cNvPr id="9220" name="WordArt 6"/>
          <p:cNvSpPr>
            <a:spLocks noChangeArrowheads="1" noChangeShapeType="1" noTextEdit="1"/>
          </p:cNvSpPr>
          <p:nvPr/>
        </p:nvSpPr>
        <p:spPr bwMode="auto">
          <a:xfrm>
            <a:off x="2555875" y="404813"/>
            <a:ext cx="3887788" cy="1368425"/>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
        <p:nvSpPr>
          <p:cNvPr id="9221" name="Rectangle 3"/>
          <p:cNvSpPr txBox="1">
            <a:spLocks noChangeArrowheads="1"/>
          </p:cNvSpPr>
          <p:nvPr/>
        </p:nvSpPr>
        <p:spPr bwMode="auto">
          <a:xfrm>
            <a:off x="395288" y="5300663"/>
            <a:ext cx="2592387" cy="1441450"/>
          </a:xfrm>
          <a:prstGeom prst="rect">
            <a:avLst/>
          </a:prstGeom>
          <a:noFill/>
          <a:ln w="9525">
            <a:noFill/>
            <a:miter lim="800000"/>
            <a:headEnd/>
            <a:tailEnd/>
          </a:ln>
        </p:spPr>
        <p:txBody>
          <a:bodyPr lIns="45720" rIns="45720"/>
          <a:lstStyle/>
          <a:p>
            <a:pPr algn="ctr">
              <a:lnSpc>
                <a:spcPct val="80000"/>
              </a:lnSpc>
              <a:spcBef>
                <a:spcPts val="400"/>
              </a:spcBef>
              <a:buClr>
                <a:schemeClr val="accent1"/>
              </a:buClr>
              <a:buSzPct val="68000"/>
              <a:buFont typeface="Wingdings 3" pitchFamily="18" charset="2"/>
              <a:buNone/>
            </a:pPr>
            <a:r>
              <a:rPr lang="de-DE" sz="700">
                <a:solidFill>
                  <a:schemeClr val="tx2"/>
                </a:solidFill>
                <a:latin typeface="Lucida Sans Unicode" pitchFamily="34" charset="0"/>
              </a:rPr>
              <a:t>Informationsquellen::  </a:t>
            </a:r>
          </a:p>
          <a:p>
            <a:pPr algn="r">
              <a:lnSpc>
                <a:spcPct val="80000"/>
              </a:lnSpc>
              <a:spcBef>
                <a:spcPts val="400"/>
              </a:spcBef>
              <a:buClr>
                <a:schemeClr val="accent1"/>
              </a:buClr>
              <a:buSzPct val="68000"/>
              <a:buFont typeface="Wingdings 3" pitchFamily="18" charset="2"/>
              <a:buNone/>
            </a:pPr>
            <a:r>
              <a:rPr lang="de-DE" sz="700">
                <a:solidFill>
                  <a:schemeClr val="tx2"/>
                </a:solidFill>
                <a:latin typeface="Lucida Sans Unicode" pitchFamily="34" charset="0"/>
              </a:rPr>
              <a:t>Regionale Presse </a:t>
            </a:r>
          </a:p>
          <a:p>
            <a:pPr algn="r">
              <a:lnSpc>
                <a:spcPct val="80000"/>
              </a:lnSpc>
              <a:spcBef>
                <a:spcPts val="400"/>
              </a:spcBef>
              <a:buClr>
                <a:schemeClr val="accent1"/>
              </a:buClr>
              <a:buSzPct val="68000"/>
              <a:buFont typeface="Wingdings 3" pitchFamily="18" charset="2"/>
              <a:buNone/>
            </a:pPr>
            <a:r>
              <a:rPr lang="de-DE" sz="700">
                <a:solidFill>
                  <a:schemeClr val="tx2"/>
                </a:solidFill>
                <a:latin typeface="Lucida Sans Unicode" pitchFamily="34" charset="0"/>
              </a:rPr>
              <a:t>Wikipedia</a:t>
            </a:r>
          </a:p>
          <a:p>
            <a:pPr algn="r">
              <a:lnSpc>
                <a:spcPct val="80000"/>
              </a:lnSpc>
              <a:spcBef>
                <a:spcPts val="400"/>
              </a:spcBef>
              <a:buClr>
                <a:schemeClr val="accent1"/>
              </a:buClr>
              <a:buSzPct val="68000"/>
              <a:buFont typeface="Wingdings 3" pitchFamily="18" charset="2"/>
              <a:buNone/>
            </a:pPr>
            <a:r>
              <a:rPr lang="de-DE" sz="700">
                <a:solidFill>
                  <a:schemeClr val="tx2"/>
                </a:solidFill>
                <a:latin typeface="Lucida Sans Unicode" pitchFamily="34" charset="0"/>
              </a:rPr>
              <a:t>IBO Oldenburg</a:t>
            </a:r>
          </a:p>
          <a:p>
            <a:pPr algn="r">
              <a:lnSpc>
                <a:spcPct val="80000"/>
              </a:lnSpc>
              <a:spcBef>
                <a:spcPts val="400"/>
              </a:spcBef>
              <a:buClr>
                <a:schemeClr val="accent1"/>
              </a:buClr>
              <a:buSzPct val="68000"/>
              <a:buFont typeface="Wingdings 3" pitchFamily="18" charset="2"/>
              <a:buNone/>
            </a:pPr>
            <a:r>
              <a:rPr lang="de-DE" sz="700">
                <a:solidFill>
                  <a:schemeClr val="tx2"/>
                </a:solidFill>
                <a:latin typeface="Lucida Sans Unicode" pitchFamily="34" charset="0"/>
              </a:rPr>
              <a:t>BIB Bremen</a:t>
            </a:r>
            <a:endParaRPr lang="de-DE" sz="700" b="1">
              <a:solidFill>
                <a:schemeClr val="tx2"/>
              </a:solidFill>
              <a:latin typeface="Lucida Sans Unicode" pitchFamily="34" charset="0"/>
            </a:endParaRPr>
          </a:p>
          <a:p>
            <a:pPr algn="r">
              <a:lnSpc>
                <a:spcPct val="80000"/>
              </a:lnSpc>
              <a:spcBef>
                <a:spcPts val="400"/>
              </a:spcBef>
              <a:buClr>
                <a:schemeClr val="accent1"/>
              </a:buClr>
              <a:buSzPct val="68000"/>
              <a:buFont typeface="Wingdings 3" pitchFamily="18" charset="2"/>
              <a:buNone/>
            </a:pPr>
            <a:r>
              <a:rPr lang="de-DE" sz="700" b="1">
                <a:solidFill>
                  <a:schemeClr val="tx2"/>
                </a:solidFill>
                <a:latin typeface="Lucida Sans Unicode" pitchFamily="34" charset="0"/>
              </a:rPr>
              <a:t>Hinweise zur Messung, Beurteilung und Verminderung von Erschütterungsimmissionen </a:t>
            </a:r>
            <a:br>
              <a:rPr lang="de-DE" sz="700" b="1">
                <a:solidFill>
                  <a:schemeClr val="tx2"/>
                </a:solidFill>
                <a:latin typeface="Lucida Sans Unicode" pitchFamily="34" charset="0"/>
              </a:rPr>
            </a:br>
            <a:r>
              <a:rPr lang="de-DE" sz="700" i="1">
                <a:solidFill>
                  <a:schemeClr val="tx2"/>
                </a:solidFill>
                <a:latin typeface="Lucida Sans Unicode" pitchFamily="34" charset="0"/>
              </a:rPr>
              <a:t>RdErl. d. MU v. 26.3.2009 - 34-40502/3.0 (Nds.MBl. Nr.16/2009 S.437) - VORIS 28500 - </a:t>
            </a:r>
            <a:endParaRPr lang="de-DE" sz="700">
              <a:solidFill>
                <a:schemeClr val="tx2"/>
              </a:solidFill>
              <a:latin typeface="Lucida Sans Unicode" pitchFamily="34" charset="0"/>
            </a:endParaRPr>
          </a:p>
          <a:p>
            <a:pPr algn="r">
              <a:lnSpc>
                <a:spcPct val="80000"/>
              </a:lnSpc>
              <a:spcBef>
                <a:spcPts val="400"/>
              </a:spcBef>
              <a:buClr>
                <a:schemeClr val="accent1"/>
              </a:buClr>
              <a:buSzPct val="68000"/>
              <a:buFont typeface="Wingdings 3" pitchFamily="18" charset="2"/>
              <a:buNone/>
            </a:pPr>
            <a:r>
              <a:rPr lang="de-DE" sz="700">
                <a:solidFill>
                  <a:schemeClr val="tx2"/>
                </a:solidFill>
                <a:latin typeface="Lucida Sans Unicode" pitchFamily="34" charset="0"/>
              </a:rPr>
              <a:t>Nr. 63 </a:t>
            </a:r>
            <a:r>
              <a:rPr lang="de-DE" sz="700" b="1">
                <a:solidFill>
                  <a:schemeClr val="tx2"/>
                </a:solidFill>
                <a:latin typeface="Lucida Sans Unicode" pitchFamily="34" charset="0"/>
              </a:rPr>
              <a:t>Richtlinie für die Förderung von Maßnahmen zur Lärmsanierung an bestehenden Schienenwegen der Eisenbahnen des Bundes</a:t>
            </a:r>
            <a:endParaRPr lang="de-DE" sz="700">
              <a:solidFill>
                <a:schemeClr val="tx2"/>
              </a:solidFill>
              <a:latin typeface="Lucida Sans Unicode" pitchFamily="34" charset="0"/>
            </a:endParaRPr>
          </a:p>
          <a:p>
            <a:pPr algn="r">
              <a:lnSpc>
                <a:spcPct val="80000"/>
              </a:lnSpc>
              <a:spcBef>
                <a:spcPts val="400"/>
              </a:spcBef>
              <a:buClr>
                <a:schemeClr val="accent1"/>
              </a:buClr>
              <a:buSzPct val="68000"/>
              <a:buFont typeface="Wingdings 3" pitchFamily="18" charset="2"/>
              <a:buNone/>
            </a:pPr>
            <a:endParaRPr lang="de-DE" sz="700">
              <a:solidFill>
                <a:schemeClr val="tx2"/>
              </a:solidFill>
              <a:latin typeface="Lucida Sans Unicode" pitchFamily="34" charset="0"/>
            </a:endParaRPr>
          </a:p>
          <a:p>
            <a:pPr algn="r">
              <a:lnSpc>
                <a:spcPct val="80000"/>
              </a:lnSpc>
              <a:spcBef>
                <a:spcPts val="400"/>
              </a:spcBef>
              <a:buClr>
                <a:schemeClr val="accent1"/>
              </a:buClr>
              <a:buSzPct val="68000"/>
              <a:buFont typeface="Wingdings 3" pitchFamily="18" charset="2"/>
              <a:buNone/>
            </a:pPr>
            <a:endParaRPr lang="de-DE" sz="700">
              <a:solidFill>
                <a:schemeClr val="tx2"/>
              </a:solidFill>
              <a:latin typeface="Lucida Sans Unicode" pitchFamily="34" charset="0"/>
            </a:endParaRPr>
          </a:p>
        </p:txBody>
      </p:sp>
      <p:sp>
        <p:nvSpPr>
          <p:cNvPr id="9222" name="Rectangle 3"/>
          <p:cNvSpPr txBox="1">
            <a:spLocks noChangeArrowheads="1"/>
          </p:cNvSpPr>
          <p:nvPr/>
        </p:nvSpPr>
        <p:spPr bwMode="auto">
          <a:xfrm>
            <a:off x="5867400" y="5805488"/>
            <a:ext cx="2890838" cy="936625"/>
          </a:xfrm>
          <a:prstGeom prst="rect">
            <a:avLst/>
          </a:prstGeom>
          <a:noFill/>
          <a:ln w="9525">
            <a:noFill/>
            <a:miter lim="800000"/>
            <a:headEnd/>
            <a:tailEnd/>
          </a:ln>
        </p:spPr>
        <p:txBody>
          <a:bodyPr lIns="45720" rIns="45720"/>
          <a:lstStyle/>
          <a:p>
            <a:pPr algn="r">
              <a:spcBef>
                <a:spcPts val="400"/>
              </a:spcBef>
              <a:buClr>
                <a:schemeClr val="accent1"/>
              </a:buClr>
              <a:buSzPct val="68000"/>
              <a:buFont typeface="Wingdings 3" pitchFamily="18" charset="2"/>
              <a:buNone/>
            </a:pPr>
            <a:r>
              <a:rPr lang="de-DE" sz="1200">
                <a:solidFill>
                  <a:schemeClr val="tx2"/>
                </a:solidFill>
                <a:latin typeface="Lucida Sans Unicode" pitchFamily="34" charset="0"/>
              </a:rPr>
              <a:t>Copyrigh:2012: </a:t>
            </a:r>
          </a:p>
          <a:p>
            <a:pPr algn="r">
              <a:spcBef>
                <a:spcPts val="400"/>
              </a:spcBef>
              <a:buClr>
                <a:schemeClr val="accent1"/>
              </a:buClr>
              <a:buSzPct val="68000"/>
              <a:buFont typeface="Wingdings 3" pitchFamily="18" charset="2"/>
              <a:buNone/>
            </a:pPr>
            <a:r>
              <a:rPr lang="de-DE" sz="1200">
                <a:solidFill>
                  <a:schemeClr val="tx2"/>
                </a:solidFill>
                <a:latin typeface="Lucida Sans Unicode" pitchFamily="34" charset="0"/>
              </a:rPr>
              <a:t>Dieter Holsten; Hude</a:t>
            </a:r>
          </a:p>
          <a:p>
            <a:pPr algn="r">
              <a:spcBef>
                <a:spcPts val="400"/>
              </a:spcBef>
              <a:buClr>
                <a:schemeClr val="accent1"/>
              </a:buClr>
              <a:buSzPct val="68000"/>
              <a:buFont typeface="Wingdings 3" pitchFamily="18" charset="2"/>
              <a:buNone/>
            </a:pPr>
            <a:r>
              <a:rPr lang="de-DE" sz="1200">
                <a:solidFill>
                  <a:schemeClr val="tx2"/>
                </a:solidFill>
                <a:latin typeface="Lucida Sans Unicode" pitchFamily="34" charset="0"/>
              </a:rPr>
              <a:t>Alle Rechte vorbehalten</a:t>
            </a:r>
          </a:p>
          <a:p>
            <a:pPr algn="r">
              <a:spcBef>
                <a:spcPts val="400"/>
              </a:spcBef>
              <a:buClr>
                <a:schemeClr val="accent1"/>
              </a:buClr>
              <a:buSzPct val="68000"/>
              <a:buFont typeface="Wingdings 3" pitchFamily="18" charset="2"/>
              <a:buNone/>
            </a:pPr>
            <a:endParaRPr lang="de-DE" sz="2700">
              <a:solidFill>
                <a:schemeClr val="tx2"/>
              </a:solidFill>
              <a:latin typeface="Lucida Sans Unicode" pitchFamily="34"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68313" y="2133600"/>
            <a:ext cx="8229600" cy="3124200"/>
          </a:xfrm>
        </p:spPr>
        <p:txBody>
          <a:bodyPr/>
          <a:lstStyle/>
          <a:p>
            <a:pPr eaLnBrk="1" hangingPunct="1"/>
            <a:r>
              <a:rPr lang="de-DE" smtClean="0"/>
              <a:t>Katastrophenschutzbehörde ist (nach Aussage der Gemeindeverwaltungen Hude und Ganderkesee) der Landkreis Oldenburg</a:t>
            </a:r>
          </a:p>
          <a:p>
            <a:pPr eaLnBrk="1" hangingPunct="1"/>
            <a:r>
              <a:rPr lang="de-DE" smtClean="0"/>
              <a:t>Konzept soll existieren</a:t>
            </a:r>
          </a:p>
          <a:p>
            <a:pPr eaLnBrk="1" hangingPunct="1"/>
            <a:r>
              <a:rPr lang="de-DE" smtClean="0"/>
              <a:t>Wer kennt das Konzept?</a:t>
            </a:r>
          </a:p>
          <a:p>
            <a:pPr eaLnBrk="1" hangingPunct="1"/>
            <a:r>
              <a:rPr lang="de-DE" smtClean="0"/>
              <a:t>Bisher keine Antwort – warum?</a:t>
            </a:r>
          </a:p>
          <a:p>
            <a:pPr eaLnBrk="1" hangingPunct="1"/>
            <a:endParaRPr lang="de-DE" smtClean="0"/>
          </a:p>
        </p:txBody>
      </p:sp>
      <p:sp>
        <p:nvSpPr>
          <p:cNvPr id="88066" name="AutoShape 2"/>
          <p:cNvSpPr>
            <a:spLocks noGrp="1" noChangeArrowheads="1"/>
          </p:cNvSpPr>
          <p:nvPr>
            <p:ph type="title"/>
          </p:nvPr>
        </p:nvSpPr>
        <p:spPr>
          <a:xfrm>
            <a:off x="467544" y="476672"/>
            <a:ext cx="8229600" cy="1143000"/>
          </a:xfrm>
        </p:spPr>
        <p:txBody>
          <a:bodyPr/>
          <a:lstStyle/>
          <a:p>
            <a:pPr eaLnBrk="1" fontAlgn="auto" hangingPunct="1">
              <a:spcAft>
                <a:spcPts val="0"/>
              </a:spcAft>
              <a:defRPr/>
            </a:pPr>
            <a:r>
              <a:rPr lang="de-DE" sz="3200" dirty="0"/>
              <a:t>Transport von Gefahrgütern Havariekonzept?</a:t>
            </a:r>
          </a:p>
        </p:txBody>
      </p:sp>
      <p:sp>
        <p:nvSpPr>
          <p:cNvPr id="18436" name="WordArt 4"/>
          <p:cNvSpPr>
            <a:spLocks noChangeArrowheads="1" noChangeShapeType="1" noTextEdit="1"/>
          </p:cNvSpPr>
          <p:nvPr/>
        </p:nvSpPr>
        <p:spPr bwMode="auto">
          <a:xfrm>
            <a:off x="2987675" y="5949950"/>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68313" y="1916113"/>
            <a:ext cx="8229600" cy="3673475"/>
          </a:xfrm>
        </p:spPr>
        <p:txBody>
          <a:bodyPr/>
          <a:lstStyle/>
          <a:p>
            <a:pPr eaLnBrk="1" hangingPunct="1"/>
            <a:r>
              <a:rPr lang="de-DE" sz="2800" smtClean="0"/>
              <a:t>Schon heute rollen ca. 20.000 Tonnen Vinylchorid pro Jahr in Kesselwagen durch die Stadt Oldenburg</a:t>
            </a:r>
          </a:p>
          <a:p>
            <a:pPr eaLnBrk="1" hangingPunct="1"/>
            <a:r>
              <a:rPr lang="de-DE" sz="2800" smtClean="0"/>
              <a:t>1968 in Bitterfeld (damalige DDR) bei Umfüllung von  Vinylchlorids schwerer Unfall mit 42 Tote und 200 Verletzte. </a:t>
            </a:r>
          </a:p>
          <a:p>
            <a:pPr eaLnBrk="1" hangingPunct="1"/>
            <a:r>
              <a:rPr lang="de-DE" sz="2800" smtClean="0"/>
              <a:t>Mitte 2011„Beinaheunfall“ in Oldenburg. Güterwagen wieder selbst eingegleist. </a:t>
            </a:r>
          </a:p>
        </p:txBody>
      </p:sp>
      <p:sp>
        <p:nvSpPr>
          <p:cNvPr id="88066" name="AutoShape 2"/>
          <p:cNvSpPr>
            <a:spLocks noGrp="1" noChangeArrowheads="1"/>
          </p:cNvSpPr>
          <p:nvPr>
            <p:ph type="title"/>
          </p:nvPr>
        </p:nvSpPr>
        <p:spPr>
          <a:xfrm>
            <a:off x="467544" y="476672"/>
            <a:ext cx="8229600" cy="1143000"/>
          </a:xfrm>
        </p:spPr>
        <p:txBody>
          <a:bodyPr/>
          <a:lstStyle/>
          <a:p>
            <a:pPr eaLnBrk="1" fontAlgn="auto" hangingPunct="1">
              <a:spcAft>
                <a:spcPts val="0"/>
              </a:spcAft>
              <a:defRPr/>
            </a:pPr>
            <a:r>
              <a:rPr lang="de-DE" sz="3200" dirty="0"/>
              <a:t>Transport von </a:t>
            </a:r>
            <a:r>
              <a:rPr lang="de-DE" sz="3200" dirty="0" smtClean="0"/>
              <a:t>Gefahrgütern</a:t>
            </a:r>
            <a:br>
              <a:rPr lang="de-DE" sz="3200" dirty="0" smtClean="0"/>
            </a:br>
            <a:r>
              <a:rPr lang="de-DE" sz="3200" dirty="0" smtClean="0"/>
              <a:t>Beispiele für Risiken  </a:t>
            </a:r>
            <a:endParaRPr lang="de-DE" sz="3200" dirty="0"/>
          </a:p>
        </p:txBody>
      </p:sp>
      <p:sp>
        <p:nvSpPr>
          <p:cNvPr id="19460" name="WordArt 4"/>
          <p:cNvSpPr>
            <a:spLocks noChangeArrowheads="1" noChangeShapeType="1" noTextEdit="1"/>
          </p:cNvSpPr>
          <p:nvPr/>
        </p:nvSpPr>
        <p:spPr bwMode="auto">
          <a:xfrm>
            <a:off x="2987675" y="5949950"/>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66725" y="1844675"/>
            <a:ext cx="8229600" cy="3484563"/>
          </a:xfrm>
        </p:spPr>
        <p:txBody>
          <a:bodyPr>
            <a:normAutofit lnSpcReduction="10000"/>
          </a:bodyPr>
          <a:lstStyle/>
          <a:p>
            <a:pPr marL="365760" indent="-256032" eaLnBrk="1" fontAlgn="auto" hangingPunct="1">
              <a:lnSpc>
                <a:spcPct val="90000"/>
              </a:lnSpc>
              <a:spcAft>
                <a:spcPts val="0"/>
              </a:spcAft>
              <a:buFont typeface="Wingdings 3"/>
              <a:buChar char=""/>
              <a:defRPr/>
            </a:pPr>
            <a:r>
              <a:rPr lang="de-DE" sz="2800" dirty="0" smtClean="0"/>
              <a:t>Anforderungen aus § 5 Abs. 1 Nrn. 1 und 2 und § 22 Abs. 1 BImSchG </a:t>
            </a:r>
          </a:p>
          <a:p>
            <a:pPr marL="365760" indent="-256032" eaLnBrk="1" fontAlgn="auto" hangingPunct="1">
              <a:lnSpc>
                <a:spcPct val="90000"/>
              </a:lnSpc>
              <a:spcAft>
                <a:spcPts val="0"/>
              </a:spcAft>
              <a:buFont typeface="Wingdings 3"/>
              <a:buChar char=""/>
              <a:defRPr/>
            </a:pPr>
            <a:r>
              <a:rPr lang="de-DE" sz="2800" dirty="0" smtClean="0"/>
              <a:t>Wann gelten Erschütterungsimmissionen als schädliche Umwelteinflüsse?</a:t>
            </a:r>
          </a:p>
          <a:p>
            <a:pPr marL="365760" indent="-256032" eaLnBrk="1" fontAlgn="auto" hangingPunct="1">
              <a:lnSpc>
                <a:spcPct val="90000"/>
              </a:lnSpc>
              <a:spcAft>
                <a:spcPts val="0"/>
              </a:spcAft>
              <a:buFont typeface="Wingdings 3"/>
              <a:buChar char=""/>
              <a:defRPr/>
            </a:pPr>
            <a:r>
              <a:rPr lang="de-DE" sz="2800" dirty="0"/>
              <a:t>Keine bundesweit rechtsverbindliche Klärung </a:t>
            </a:r>
          </a:p>
          <a:p>
            <a:pPr marL="365760" indent="-256032" eaLnBrk="1" fontAlgn="auto" hangingPunct="1">
              <a:lnSpc>
                <a:spcPct val="90000"/>
              </a:lnSpc>
              <a:spcAft>
                <a:spcPts val="0"/>
              </a:spcAft>
              <a:buFont typeface="Wingdings 3"/>
              <a:buChar char=""/>
              <a:defRPr/>
            </a:pPr>
            <a:r>
              <a:rPr lang="de-DE" sz="2800" dirty="0" smtClean="0"/>
              <a:t>Bewertung anhand von Regelwerken sachverständiger Organisationen oder einzelfallbezogene Gutachten </a:t>
            </a:r>
          </a:p>
          <a:p>
            <a:pPr marL="621792" lvl="1" eaLnBrk="1" fontAlgn="auto" hangingPunct="1">
              <a:lnSpc>
                <a:spcPct val="90000"/>
              </a:lnSpc>
              <a:spcBef>
                <a:spcPts val="324"/>
              </a:spcBef>
              <a:spcAft>
                <a:spcPts val="0"/>
              </a:spcAft>
              <a:buFont typeface="Verdana"/>
              <a:buChar char="◦"/>
              <a:defRPr/>
            </a:pPr>
            <a:endParaRPr lang="de-DE" sz="2000" dirty="0" smtClean="0"/>
          </a:p>
        </p:txBody>
      </p:sp>
      <p:sp>
        <p:nvSpPr>
          <p:cNvPr id="74754" name="AutoShape 2"/>
          <p:cNvSpPr>
            <a:spLocks noGrp="1" noChangeArrowheads="1"/>
          </p:cNvSpPr>
          <p:nvPr>
            <p:ph type="title"/>
          </p:nvPr>
        </p:nvSpPr>
        <p:spPr/>
        <p:txBody>
          <a:bodyPr/>
          <a:lstStyle/>
          <a:p>
            <a:pPr eaLnBrk="1" fontAlgn="auto" hangingPunct="1">
              <a:spcAft>
                <a:spcPts val="0"/>
              </a:spcAft>
              <a:defRPr/>
            </a:pPr>
            <a:r>
              <a:rPr lang="de-DE" sz="2800" dirty="0"/>
              <a:t>Schädliche Erschütterungsimmissionen (Umwelteinwirkungen)</a:t>
            </a:r>
          </a:p>
        </p:txBody>
      </p:sp>
      <p:sp>
        <p:nvSpPr>
          <p:cNvPr id="20484" name="WordArt 4"/>
          <p:cNvSpPr>
            <a:spLocks noChangeArrowheads="1" noChangeShapeType="1" noTextEdit="1"/>
          </p:cNvSpPr>
          <p:nvPr/>
        </p:nvSpPr>
        <p:spPr bwMode="auto">
          <a:xfrm>
            <a:off x="2843213" y="55895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66725" y="1773238"/>
            <a:ext cx="8229600" cy="3556000"/>
          </a:xfrm>
        </p:spPr>
        <p:txBody>
          <a:bodyPr>
            <a:normAutofit fontScale="85000" lnSpcReduction="20000"/>
          </a:bodyPr>
          <a:lstStyle/>
          <a:p>
            <a:pPr marL="365760" indent="-256032" eaLnBrk="1" fontAlgn="auto" hangingPunct="1">
              <a:lnSpc>
                <a:spcPct val="90000"/>
              </a:lnSpc>
              <a:spcAft>
                <a:spcPts val="0"/>
              </a:spcAft>
              <a:buFont typeface="Wingdings 3"/>
              <a:buChar char=""/>
              <a:defRPr/>
            </a:pPr>
            <a:r>
              <a:rPr lang="de-DE" sz="3300" dirty="0" smtClean="0"/>
              <a:t>Als schädliche Umwelteinwirkungen gelten:</a:t>
            </a:r>
          </a:p>
          <a:p>
            <a:pPr marL="621792" lvl="1" eaLnBrk="1" fontAlgn="auto" hangingPunct="1">
              <a:lnSpc>
                <a:spcPct val="90000"/>
              </a:lnSpc>
              <a:spcBef>
                <a:spcPts val="324"/>
              </a:spcBef>
              <a:spcAft>
                <a:spcPts val="0"/>
              </a:spcAft>
              <a:buFont typeface="Verdana"/>
              <a:buChar char="◦"/>
              <a:defRPr/>
            </a:pPr>
            <a:endParaRPr lang="de-DE" sz="2400" dirty="0" smtClean="0"/>
          </a:p>
          <a:p>
            <a:pPr marL="621792" lvl="1" eaLnBrk="1" fontAlgn="auto" hangingPunct="1">
              <a:lnSpc>
                <a:spcPct val="90000"/>
              </a:lnSpc>
              <a:spcBef>
                <a:spcPts val="324"/>
              </a:spcBef>
              <a:spcAft>
                <a:spcPts val="0"/>
              </a:spcAft>
              <a:buFont typeface="Verdana"/>
              <a:buChar char="◦"/>
              <a:defRPr/>
            </a:pPr>
            <a:r>
              <a:rPr lang="de-DE" sz="2400" dirty="0" smtClean="0"/>
              <a:t>Risse in Putz von Decken und Wänden</a:t>
            </a:r>
          </a:p>
          <a:p>
            <a:pPr marL="621792" lvl="1" eaLnBrk="1" fontAlgn="auto" hangingPunct="1">
              <a:lnSpc>
                <a:spcPct val="90000"/>
              </a:lnSpc>
              <a:spcBef>
                <a:spcPts val="324"/>
              </a:spcBef>
              <a:spcAft>
                <a:spcPts val="0"/>
              </a:spcAft>
              <a:buFont typeface="Verdana"/>
              <a:buChar char="◦"/>
              <a:defRPr/>
            </a:pPr>
            <a:r>
              <a:rPr lang="de-DE" sz="2400" dirty="0" smtClean="0"/>
              <a:t>Vergrößerung von bereits vorhandenen Rissen in Gebäuden</a:t>
            </a:r>
          </a:p>
          <a:p>
            <a:pPr marL="621792" lvl="1" eaLnBrk="1" fontAlgn="auto" hangingPunct="1">
              <a:lnSpc>
                <a:spcPct val="90000"/>
              </a:lnSpc>
              <a:spcBef>
                <a:spcPts val="324"/>
              </a:spcBef>
              <a:spcAft>
                <a:spcPts val="0"/>
              </a:spcAft>
              <a:buFont typeface="Verdana"/>
              <a:buChar char="◦"/>
              <a:defRPr/>
            </a:pPr>
            <a:r>
              <a:rPr lang="de-DE" sz="2400" dirty="0" smtClean="0"/>
              <a:t>Abreißen von Trenn- und Zwischenwänden, von tragenden Wänden oder Decken</a:t>
            </a:r>
          </a:p>
          <a:p>
            <a:pPr marL="393192" lvl="1" indent="0" eaLnBrk="1" fontAlgn="auto" hangingPunct="1">
              <a:lnSpc>
                <a:spcPct val="90000"/>
              </a:lnSpc>
              <a:spcBef>
                <a:spcPts val="324"/>
              </a:spcBef>
              <a:spcAft>
                <a:spcPts val="0"/>
              </a:spcAft>
              <a:buFont typeface="Verdana"/>
              <a:buNone/>
              <a:defRPr/>
            </a:pPr>
            <a:endParaRPr lang="de-DE" sz="2400" dirty="0" smtClean="0"/>
          </a:p>
          <a:p>
            <a:pPr marL="365760" indent="-256032" eaLnBrk="1" fontAlgn="auto" hangingPunct="1">
              <a:lnSpc>
                <a:spcPct val="90000"/>
              </a:lnSpc>
              <a:spcAft>
                <a:spcPts val="0"/>
              </a:spcAft>
              <a:buFont typeface="Wingdings 3"/>
              <a:buChar char=""/>
              <a:defRPr/>
            </a:pPr>
            <a:r>
              <a:rPr lang="de-DE" sz="3300" dirty="0" smtClean="0"/>
              <a:t>Bürger tragen Beweislasten und Kosten  </a:t>
            </a:r>
          </a:p>
          <a:p>
            <a:pPr marL="621792" lvl="1" eaLnBrk="1" fontAlgn="auto" hangingPunct="1">
              <a:lnSpc>
                <a:spcPct val="90000"/>
              </a:lnSpc>
              <a:spcBef>
                <a:spcPts val="324"/>
              </a:spcBef>
              <a:spcAft>
                <a:spcPts val="0"/>
              </a:spcAft>
              <a:buFont typeface="Verdana"/>
              <a:buChar char="◦"/>
              <a:defRPr/>
            </a:pPr>
            <a:endParaRPr lang="de-DE" sz="2600" dirty="0" smtClean="0"/>
          </a:p>
          <a:p>
            <a:pPr marL="621792" lvl="1" eaLnBrk="1" fontAlgn="auto" hangingPunct="1">
              <a:lnSpc>
                <a:spcPct val="90000"/>
              </a:lnSpc>
              <a:spcBef>
                <a:spcPts val="324"/>
              </a:spcBef>
              <a:spcAft>
                <a:spcPts val="0"/>
              </a:spcAft>
              <a:buFont typeface="Verdana"/>
              <a:buChar char="◦"/>
              <a:defRPr/>
            </a:pPr>
            <a:r>
              <a:rPr lang="de-DE" sz="2400" dirty="0"/>
              <a:t>Beweissicherungen für Schäden durch Erschütterungen liegen bei den Anliegern, weil das Gleis nicht verändert wird</a:t>
            </a:r>
          </a:p>
          <a:p>
            <a:pPr marL="621792" lvl="1" eaLnBrk="1" fontAlgn="auto" hangingPunct="1">
              <a:lnSpc>
                <a:spcPct val="90000"/>
              </a:lnSpc>
              <a:spcBef>
                <a:spcPts val="324"/>
              </a:spcBef>
              <a:spcAft>
                <a:spcPts val="0"/>
              </a:spcAft>
              <a:buFont typeface="Verdana"/>
              <a:buChar char="◦"/>
              <a:defRPr/>
            </a:pPr>
            <a:r>
              <a:rPr lang="de-DE" sz="2400" dirty="0"/>
              <a:t>Kosten für das Gutachten trägt der Eigentümer</a:t>
            </a:r>
          </a:p>
          <a:p>
            <a:pPr marL="621792" lvl="1" eaLnBrk="1" fontAlgn="auto" hangingPunct="1">
              <a:lnSpc>
                <a:spcPct val="90000"/>
              </a:lnSpc>
              <a:spcBef>
                <a:spcPts val="324"/>
              </a:spcBef>
              <a:spcAft>
                <a:spcPts val="0"/>
              </a:spcAft>
              <a:buFontTx/>
              <a:buNone/>
              <a:defRPr/>
            </a:pPr>
            <a:r>
              <a:rPr lang="de-DE" sz="2000" dirty="0" smtClean="0"/>
              <a:t> </a:t>
            </a:r>
          </a:p>
        </p:txBody>
      </p:sp>
      <p:sp>
        <p:nvSpPr>
          <p:cNvPr id="71682" name="AutoShape 2"/>
          <p:cNvSpPr>
            <a:spLocks noGrp="1" noChangeArrowheads="1"/>
          </p:cNvSpPr>
          <p:nvPr>
            <p:ph type="title"/>
          </p:nvPr>
        </p:nvSpPr>
        <p:spPr>
          <a:xfrm>
            <a:off x="755576" y="476672"/>
            <a:ext cx="7924800" cy="795337"/>
          </a:xfrm>
        </p:spPr>
        <p:txBody>
          <a:bodyPr>
            <a:normAutofit fontScale="90000"/>
          </a:bodyPr>
          <a:lstStyle/>
          <a:p>
            <a:pPr eaLnBrk="1" fontAlgn="auto" hangingPunct="1">
              <a:spcAft>
                <a:spcPts val="0"/>
              </a:spcAft>
              <a:defRPr/>
            </a:pPr>
            <a:r>
              <a:rPr lang="de-DE" sz="2800" dirty="0"/>
              <a:t>Schädliche Erschütterungsimmissionen (Umwelteinwirkungen)</a:t>
            </a:r>
            <a:r>
              <a:rPr lang="de-DE" sz="3200" dirty="0"/>
              <a:t> </a:t>
            </a:r>
          </a:p>
        </p:txBody>
      </p:sp>
      <p:sp>
        <p:nvSpPr>
          <p:cNvPr id="21508" name="WordArt 4"/>
          <p:cNvSpPr>
            <a:spLocks noChangeArrowheads="1" noChangeShapeType="1" noTextEdit="1"/>
          </p:cNvSpPr>
          <p:nvPr/>
        </p:nvSpPr>
        <p:spPr bwMode="auto">
          <a:xfrm>
            <a:off x="2843213" y="5949950"/>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95288" y="1773238"/>
            <a:ext cx="8229600" cy="3527425"/>
          </a:xfrm>
        </p:spPr>
        <p:txBody>
          <a:bodyPr>
            <a:normAutofit fontScale="85000" lnSpcReduction="20000"/>
          </a:bodyPr>
          <a:lstStyle/>
          <a:p>
            <a:pPr marL="365760" indent="-256032" eaLnBrk="1" fontAlgn="auto" hangingPunct="1">
              <a:spcAft>
                <a:spcPts val="0"/>
              </a:spcAft>
              <a:buFont typeface="Wingdings 3"/>
              <a:buChar char=""/>
              <a:defRPr/>
            </a:pPr>
            <a:r>
              <a:rPr lang="de-DE" sz="3300" dirty="0" smtClean="0"/>
              <a:t>allgemeine Untersuchungen von Schwingungseinwirkungen des Eisenbahnbetriebes im </a:t>
            </a:r>
            <a:r>
              <a:rPr lang="de-DE" sz="3300" u="sng" dirty="0" smtClean="0"/>
              <a:t>Bereich Wüsting</a:t>
            </a:r>
            <a:r>
              <a:rPr lang="de-DE" sz="3300" dirty="0" smtClean="0"/>
              <a:t>  </a:t>
            </a:r>
          </a:p>
          <a:p>
            <a:pPr marL="365760" indent="-256032" eaLnBrk="1" fontAlgn="auto" hangingPunct="1">
              <a:spcAft>
                <a:spcPts val="0"/>
              </a:spcAft>
              <a:buFont typeface="Wingdings 3"/>
              <a:buChar char=""/>
              <a:defRPr/>
            </a:pPr>
            <a:r>
              <a:rPr lang="de-DE" sz="3300" dirty="0" smtClean="0"/>
              <a:t>Ergebnis: „Ermittelten Werte liegen auch bei extremen Betriebssituationen und in geringem Gleisabstand weit unterhalb der in den anerkannten Regeln der Technik aufgeführten Richtwerte“</a:t>
            </a:r>
          </a:p>
          <a:p>
            <a:pPr marL="365760" indent="-256032" eaLnBrk="1" fontAlgn="auto" hangingPunct="1">
              <a:spcAft>
                <a:spcPts val="0"/>
              </a:spcAft>
              <a:buFont typeface="Wingdings 3"/>
              <a:buChar char=""/>
              <a:defRPr/>
            </a:pPr>
            <a:r>
              <a:rPr lang="de-DE" sz="3300" dirty="0" smtClean="0"/>
              <a:t>Bürger erleben es in Wirklichkeit anders!</a:t>
            </a:r>
          </a:p>
          <a:p>
            <a:pPr marL="365760" indent="-256032" eaLnBrk="1" fontAlgn="auto" hangingPunct="1">
              <a:spcAft>
                <a:spcPts val="0"/>
              </a:spcAft>
              <a:buFont typeface="Wingdings 3"/>
              <a:buChar char=""/>
              <a:defRPr/>
            </a:pPr>
            <a:endParaRPr lang="de-DE" sz="2400" dirty="0" smtClean="0"/>
          </a:p>
        </p:txBody>
      </p:sp>
      <p:sp>
        <p:nvSpPr>
          <p:cNvPr id="77826" name="AutoShape 2"/>
          <p:cNvSpPr>
            <a:spLocks noGrp="1" noChangeArrowheads="1"/>
          </p:cNvSpPr>
          <p:nvPr>
            <p:ph type="title"/>
          </p:nvPr>
        </p:nvSpPr>
        <p:spPr/>
        <p:txBody>
          <a:bodyPr/>
          <a:lstStyle/>
          <a:p>
            <a:pPr eaLnBrk="1" fontAlgn="auto" hangingPunct="1">
              <a:spcAft>
                <a:spcPts val="0"/>
              </a:spcAft>
              <a:defRPr/>
            </a:pPr>
            <a:r>
              <a:rPr lang="de-DE" sz="2800" dirty="0"/>
              <a:t>Schädliche Erschütterungsimmissionen (Umwelteinwirkungen)</a:t>
            </a:r>
          </a:p>
        </p:txBody>
      </p:sp>
      <p:sp>
        <p:nvSpPr>
          <p:cNvPr id="22532" name="WordArt 4"/>
          <p:cNvSpPr>
            <a:spLocks noChangeArrowheads="1" noChangeShapeType="1" noTextEdit="1"/>
          </p:cNvSpPr>
          <p:nvPr/>
        </p:nvSpPr>
        <p:spPr bwMode="auto">
          <a:xfrm>
            <a:off x="2916238"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481138"/>
            <a:ext cx="8229600" cy="4252912"/>
          </a:xfrm>
        </p:spPr>
        <p:txBody>
          <a:bodyPr/>
          <a:lstStyle/>
          <a:p>
            <a:pPr eaLnBrk="1" hangingPunct="1">
              <a:lnSpc>
                <a:spcPct val="80000"/>
              </a:lnSpc>
            </a:pPr>
            <a:r>
              <a:rPr lang="de-DE" sz="2800" smtClean="0"/>
              <a:t>Grundlage für Durchführung von Lärmschutzmaßnahmen ist das BImSchG vom 15.3. 1974</a:t>
            </a:r>
          </a:p>
          <a:p>
            <a:pPr eaLnBrk="1" hangingPunct="1">
              <a:lnSpc>
                <a:spcPct val="80000"/>
              </a:lnSpc>
            </a:pPr>
            <a:r>
              <a:rPr lang="de-DE" sz="2800" smtClean="0">
                <a:sym typeface="Wingdings" pitchFamily="2" charset="2"/>
              </a:rPr>
              <a:t>Nur bei wesentlicher Änderung vorhandener Schienenwege </a:t>
            </a:r>
          </a:p>
          <a:p>
            <a:pPr eaLnBrk="1" hangingPunct="1">
              <a:lnSpc>
                <a:spcPct val="80000"/>
              </a:lnSpc>
            </a:pPr>
            <a:r>
              <a:rPr lang="de-DE" sz="2800" smtClean="0"/>
              <a:t>Zumutbare Belastung orientiert sich laut EU-Richtlinie an Mittelwerten</a:t>
            </a:r>
          </a:p>
          <a:p>
            <a:pPr eaLnBrk="1" hangingPunct="1">
              <a:lnSpc>
                <a:spcPct val="80000"/>
              </a:lnSpc>
            </a:pPr>
            <a:r>
              <a:rPr lang="de-DE" sz="2800" smtClean="0"/>
              <a:t>Für Wohngebiete erlaubt sind lt. Bundesimmissionsschutz-VO: 59 Dezibel (tags), 49 Dezibel (nachts)</a:t>
            </a:r>
          </a:p>
          <a:p>
            <a:pPr eaLnBrk="1" hangingPunct="1">
              <a:lnSpc>
                <a:spcPct val="80000"/>
              </a:lnSpc>
            </a:pPr>
            <a:endParaRPr lang="de-DE" sz="2800" smtClean="0"/>
          </a:p>
        </p:txBody>
      </p:sp>
      <p:sp>
        <p:nvSpPr>
          <p:cNvPr id="82946" name="AutoShape 2"/>
          <p:cNvSpPr>
            <a:spLocks noGrp="1" noChangeArrowheads="1"/>
          </p:cNvSpPr>
          <p:nvPr>
            <p:ph type="title"/>
          </p:nvPr>
        </p:nvSpPr>
        <p:spPr/>
        <p:txBody>
          <a:bodyPr/>
          <a:lstStyle/>
          <a:p>
            <a:pPr eaLnBrk="1" fontAlgn="auto" hangingPunct="1">
              <a:spcAft>
                <a:spcPts val="0"/>
              </a:spcAft>
              <a:defRPr/>
            </a:pPr>
            <a:r>
              <a:rPr lang="de-DE" dirty="0"/>
              <a:t>Lärmschutzbestimmungen</a:t>
            </a:r>
          </a:p>
        </p:txBody>
      </p:sp>
      <p:sp>
        <p:nvSpPr>
          <p:cNvPr id="23556" name="WordArt 4"/>
          <p:cNvSpPr>
            <a:spLocks noChangeArrowheads="1" noChangeShapeType="1" noTextEdit="1"/>
          </p:cNvSpPr>
          <p:nvPr/>
        </p:nvSpPr>
        <p:spPr bwMode="auto">
          <a:xfrm>
            <a:off x="2916238"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68313" y="1773238"/>
            <a:ext cx="8229600" cy="3771900"/>
          </a:xfrm>
        </p:spPr>
        <p:txBody>
          <a:bodyPr/>
          <a:lstStyle/>
          <a:p>
            <a:pPr eaLnBrk="1" hangingPunct="1">
              <a:lnSpc>
                <a:spcPct val="90000"/>
              </a:lnSpc>
            </a:pPr>
            <a:r>
              <a:rPr lang="de-DE" sz="2800" smtClean="0"/>
              <a:t>Lärmschutzmaßnahmen nur für vor April 1974 erbaute Wohnhäuser </a:t>
            </a:r>
          </a:p>
          <a:p>
            <a:pPr eaLnBrk="1" hangingPunct="1">
              <a:lnSpc>
                <a:spcPct val="90000"/>
              </a:lnSpc>
            </a:pPr>
            <a:r>
              <a:rPr lang="de-DE" sz="2800" smtClean="0"/>
              <a:t>Aktive und passive Lärmminderung</a:t>
            </a:r>
          </a:p>
          <a:p>
            <a:pPr eaLnBrk="1" hangingPunct="1">
              <a:lnSpc>
                <a:spcPct val="90000"/>
              </a:lnSpc>
            </a:pPr>
            <a:r>
              <a:rPr lang="de-DE" sz="2800" smtClean="0"/>
              <a:t>Berechnungsverfahren für Lärmermittlung </a:t>
            </a:r>
          </a:p>
          <a:p>
            <a:pPr lvl="1" eaLnBrk="1" hangingPunct="1">
              <a:lnSpc>
                <a:spcPct val="90000"/>
              </a:lnSpc>
            </a:pPr>
            <a:r>
              <a:rPr lang="de-DE" smtClean="0"/>
              <a:t>im BImSchG (Bundesimmissionsschutzgesetz) verankert</a:t>
            </a:r>
          </a:p>
          <a:p>
            <a:pPr lvl="1" eaLnBrk="1" hangingPunct="1">
              <a:lnSpc>
                <a:spcPct val="90000"/>
              </a:lnSpc>
            </a:pPr>
            <a:r>
              <a:rPr lang="de-DE" smtClean="0"/>
              <a:t>Gemittelter Pegel, der einen Vergleich zwischen den unterschiedlichen schwankenden Pegeln ermöglicht</a:t>
            </a:r>
          </a:p>
          <a:p>
            <a:pPr eaLnBrk="1" hangingPunct="1">
              <a:lnSpc>
                <a:spcPct val="90000"/>
              </a:lnSpc>
            </a:pPr>
            <a:endParaRPr lang="de-DE" smtClean="0"/>
          </a:p>
        </p:txBody>
      </p:sp>
      <p:sp>
        <p:nvSpPr>
          <p:cNvPr id="76802" name="AutoShape 2"/>
          <p:cNvSpPr>
            <a:spLocks noGrp="1" noChangeArrowheads="1"/>
          </p:cNvSpPr>
          <p:nvPr>
            <p:ph type="title"/>
          </p:nvPr>
        </p:nvSpPr>
        <p:spPr/>
        <p:txBody>
          <a:bodyPr>
            <a:normAutofit fontScale="90000"/>
          </a:bodyPr>
          <a:lstStyle/>
          <a:p>
            <a:pPr eaLnBrk="1" fontAlgn="auto" hangingPunct="1">
              <a:spcAft>
                <a:spcPts val="0"/>
              </a:spcAft>
              <a:defRPr/>
            </a:pPr>
            <a:r>
              <a:rPr lang="de-DE" sz="3600" dirty="0" smtClean="0"/>
              <a:t>Mehr Schutz vor Lärm – nicht für Alle!</a:t>
            </a:r>
            <a:endParaRPr lang="de-DE" sz="3600" dirty="0"/>
          </a:p>
        </p:txBody>
      </p:sp>
      <p:sp>
        <p:nvSpPr>
          <p:cNvPr id="24580" name="WordArt 4"/>
          <p:cNvSpPr>
            <a:spLocks noChangeArrowheads="1" noChangeShapeType="1" noTextEdit="1"/>
          </p:cNvSpPr>
          <p:nvPr/>
        </p:nvSpPr>
        <p:spPr bwMode="auto">
          <a:xfrm>
            <a:off x="2987675" y="5949950"/>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8313" y="1435100"/>
            <a:ext cx="8229600" cy="4154488"/>
          </a:xfrm>
        </p:spPr>
        <p:txBody>
          <a:bodyPr>
            <a:normAutofit fontScale="40000" lnSpcReduction="20000"/>
          </a:bodyPr>
          <a:lstStyle/>
          <a:p>
            <a:pPr marL="365760" indent="-256032" eaLnBrk="1" fontAlgn="auto" hangingPunct="1">
              <a:spcAft>
                <a:spcPts val="0"/>
              </a:spcAft>
              <a:buFont typeface="Wingdings 3"/>
              <a:buChar char=""/>
              <a:defRPr/>
            </a:pPr>
            <a:r>
              <a:rPr lang="de-DE" sz="7000" dirty="0" smtClean="0"/>
              <a:t>Durch zusätzlichen Bahnverkehr w. JWP erhöht sich die </a:t>
            </a:r>
            <a:r>
              <a:rPr lang="de-DE" sz="7000" dirty="0" err="1" smtClean="0"/>
              <a:t>Lärmbelästung</a:t>
            </a:r>
            <a:r>
              <a:rPr lang="de-DE" sz="7000" dirty="0" smtClean="0"/>
              <a:t> </a:t>
            </a:r>
            <a:r>
              <a:rPr lang="de-DE" sz="7000" u="sng" dirty="0" smtClean="0"/>
              <a:t>nachts um mehr als 18,8 dB(A)</a:t>
            </a:r>
          </a:p>
          <a:p>
            <a:pPr marL="365760" indent="-256032" eaLnBrk="1" fontAlgn="auto" hangingPunct="1">
              <a:spcAft>
                <a:spcPts val="0"/>
              </a:spcAft>
              <a:buFont typeface="Wingdings 3"/>
              <a:buChar char=""/>
              <a:defRPr/>
            </a:pPr>
            <a:r>
              <a:rPr lang="de-DE" sz="7000" dirty="0" smtClean="0"/>
              <a:t>durch eine </a:t>
            </a:r>
            <a:r>
              <a:rPr lang="de-DE" sz="7000" dirty="0"/>
              <a:t>Überschreitung des Grenzwertes von 55 dB(A) </a:t>
            </a:r>
            <a:r>
              <a:rPr lang="de-DE" sz="7000" dirty="0" smtClean="0"/>
              <a:t>wird „die </a:t>
            </a:r>
            <a:r>
              <a:rPr lang="de-DE" sz="7000" dirty="0"/>
              <a:t>Situation zunehmend </a:t>
            </a:r>
            <a:r>
              <a:rPr lang="de-DE" sz="7000" dirty="0" smtClean="0"/>
              <a:t>gefährlich </a:t>
            </a:r>
            <a:r>
              <a:rPr lang="de-DE" sz="7000" dirty="0"/>
              <a:t>für die Gesundheit der Bevölkerung </a:t>
            </a:r>
            <a:r>
              <a:rPr lang="de-DE" sz="7000" dirty="0" smtClean="0"/>
              <a:t>“ </a:t>
            </a:r>
            <a:endParaRPr lang="de-DE" sz="7000" dirty="0"/>
          </a:p>
          <a:p>
            <a:pPr marL="365760" indent="-256032" eaLnBrk="1" fontAlgn="auto" hangingPunct="1">
              <a:spcAft>
                <a:spcPts val="0"/>
              </a:spcAft>
              <a:buFont typeface="Wingdings 3"/>
              <a:buChar char=""/>
              <a:defRPr/>
            </a:pPr>
            <a:r>
              <a:rPr lang="de-DE" sz="7000" dirty="0" smtClean="0"/>
              <a:t>Gerade der ständige Wechsel zwischen Ruhepause und extremer Lärmbelastung für die Gesundheit </a:t>
            </a:r>
            <a:r>
              <a:rPr lang="de-DE" sz="7000" b="1" dirty="0" smtClean="0"/>
              <a:t>besonders schädlich </a:t>
            </a:r>
            <a:r>
              <a:rPr lang="de-DE" sz="7000" dirty="0" smtClean="0"/>
              <a:t>ist. </a:t>
            </a:r>
            <a:endParaRPr lang="de-DE" sz="7000" dirty="0"/>
          </a:p>
          <a:p>
            <a:pPr marL="365760" indent="-256032" eaLnBrk="1" fontAlgn="auto" hangingPunct="1">
              <a:spcAft>
                <a:spcPts val="0"/>
              </a:spcAft>
              <a:buFont typeface="Wingdings 3"/>
              <a:buChar char=""/>
              <a:defRPr/>
            </a:pPr>
            <a:endParaRPr lang="de-DE" dirty="0"/>
          </a:p>
        </p:txBody>
      </p:sp>
      <p:sp>
        <p:nvSpPr>
          <p:cNvPr id="3" name="Titel 2"/>
          <p:cNvSpPr>
            <a:spLocks noGrp="1"/>
          </p:cNvSpPr>
          <p:nvPr>
            <p:ph type="title"/>
          </p:nvPr>
        </p:nvSpPr>
        <p:spPr/>
        <p:txBody>
          <a:bodyPr>
            <a:noAutofit/>
          </a:bodyPr>
          <a:lstStyle/>
          <a:p>
            <a:pPr eaLnBrk="1" fontAlgn="auto" hangingPunct="1">
              <a:spcAft>
                <a:spcPts val="0"/>
              </a:spcAft>
              <a:defRPr/>
            </a:pPr>
            <a:r>
              <a:rPr lang="de-DE" sz="3200" dirty="0" smtClean="0"/>
              <a:t>Besonders schädlicher Schienenlärm</a:t>
            </a:r>
            <a:endParaRPr lang="de-DE" sz="3200" dirty="0"/>
          </a:p>
        </p:txBody>
      </p:sp>
      <p:sp>
        <p:nvSpPr>
          <p:cNvPr id="25604" name="WordArt 4"/>
          <p:cNvSpPr>
            <a:spLocks noChangeArrowheads="1" noChangeShapeType="1" noTextEdit="1"/>
          </p:cNvSpPr>
          <p:nvPr/>
        </p:nvSpPr>
        <p:spPr bwMode="auto">
          <a:xfrm>
            <a:off x="2987675" y="5949950"/>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1557338"/>
            <a:ext cx="8229600" cy="4103687"/>
          </a:xfrm>
        </p:spPr>
        <p:txBody>
          <a:bodyPr/>
          <a:lstStyle/>
          <a:p>
            <a:pPr eaLnBrk="1" hangingPunct="1">
              <a:lnSpc>
                <a:spcPct val="90000"/>
              </a:lnSpc>
            </a:pPr>
            <a:r>
              <a:rPr lang="de-DE" sz="2800" smtClean="0"/>
              <a:t>Lärmsanierung:</a:t>
            </a:r>
          </a:p>
          <a:p>
            <a:pPr lvl="1" eaLnBrk="1" hangingPunct="1">
              <a:lnSpc>
                <a:spcPct val="90000"/>
              </a:lnSpc>
            </a:pPr>
            <a:r>
              <a:rPr lang="de-DE" sz="2800" smtClean="0"/>
              <a:t>Lärmminderung an bestehenden Bahnstrecken </a:t>
            </a:r>
            <a:r>
              <a:rPr lang="de-DE" sz="2800" b="1" u="sng" smtClean="0"/>
              <a:t>ohne</a:t>
            </a:r>
            <a:r>
              <a:rPr lang="de-DE" sz="2800" smtClean="0"/>
              <a:t> Rechtsanspruch.</a:t>
            </a:r>
          </a:p>
          <a:p>
            <a:pPr lvl="1" eaLnBrk="1" hangingPunct="1">
              <a:lnSpc>
                <a:spcPct val="90000"/>
              </a:lnSpc>
            </a:pPr>
            <a:r>
              <a:rPr lang="de-DE" sz="2800" smtClean="0"/>
              <a:t>Wohngebiete 70/60 db(A) tags/nachts </a:t>
            </a:r>
          </a:p>
          <a:p>
            <a:pPr eaLnBrk="1" hangingPunct="1">
              <a:lnSpc>
                <a:spcPct val="90000"/>
              </a:lnSpc>
            </a:pPr>
            <a:r>
              <a:rPr lang="de-DE" sz="2800" smtClean="0"/>
              <a:t>Lärmvorsorge:</a:t>
            </a:r>
          </a:p>
          <a:p>
            <a:pPr lvl="1" eaLnBrk="1" hangingPunct="1">
              <a:lnSpc>
                <a:spcPct val="90000"/>
              </a:lnSpc>
            </a:pPr>
            <a:r>
              <a:rPr lang="de-DE" sz="2800" smtClean="0"/>
              <a:t>Einhaltung der Verkehrslärmschutzverordnung mit Rechtsanspruch bei Neubau oder wesentlicher Änderung der Strecke</a:t>
            </a:r>
          </a:p>
          <a:p>
            <a:pPr lvl="1" eaLnBrk="1" hangingPunct="1">
              <a:lnSpc>
                <a:spcPct val="90000"/>
              </a:lnSpc>
            </a:pPr>
            <a:r>
              <a:rPr lang="de-DE" sz="2800" smtClean="0"/>
              <a:t>Wohngebiete 59/49 db(A) tags/nachts</a:t>
            </a:r>
          </a:p>
        </p:txBody>
      </p:sp>
      <p:sp>
        <p:nvSpPr>
          <p:cNvPr id="89090" name="AutoShape 2"/>
          <p:cNvSpPr>
            <a:spLocks noGrp="1" noChangeArrowheads="1"/>
          </p:cNvSpPr>
          <p:nvPr>
            <p:ph type="title"/>
          </p:nvPr>
        </p:nvSpPr>
        <p:spPr/>
        <p:txBody>
          <a:bodyPr/>
          <a:lstStyle/>
          <a:p>
            <a:pPr eaLnBrk="1" fontAlgn="auto" hangingPunct="1">
              <a:spcAft>
                <a:spcPts val="0"/>
              </a:spcAft>
              <a:defRPr/>
            </a:pPr>
            <a:r>
              <a:rPr lang="de-DE" dirty="0" smtClean="0"/>
              <a:t>Lärmschutz</a:t>
            </a:r>
            <a:endParaRPr lang="de-DE" dirty="0"/>
          </a:p>
        </p:txBody>
      </p:sp>
      <p:sp>
        <p:nvSpPr>
          <p:cNvPr id="26628" name="WordArt 4"/>
          <p:cNvSpPr>
            <a:spLocks noChangeArrowheads="1" noChangeShapeType="1" noTextEdit="1"/>
          </p:cNvSpPr>
          <p:nvPr/>
        </p:nvSpPr>
        <p:spPr bwMode="auto">
          <a:xfrm>
            <a:off x="2803525" y="5848350"/>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9750" y="1268413"/>
            <a:ext cx="8229600" cy="4060825"/>
          </a:xfrm>
        </p:spPr>
        <p:txBody>
          <a:bodyPr>
            <a:normAutofit lnSpcReduction="10000"/>
          </a:bodyPr>
          <a:lstStyle/>
          <a:p>
            <a:pPr marL="365760" indent="-256032" eaLnBrk="1" fontAlgn="auto" hangingPunct="1">
              <a:lnSpc>
                <a:spcPct val="90000"/>
              </a:lnSpc>
              <a:spcAft>
                <a:spcPts val="0"/>
              </a:spcAft>
              <a:buFont typeface="Wingdings 3"/>
              <a:buChar char=""/>
              <a:defRPr/>
            </a:pPr>
            <a:r>
              <a:rPr lang="de-DE" sz="2800" dirty="0" smtClean="0"/>
              <a:t>Lärmsanierung freiwillige Leistung des Bundes</a:t>
            </a:r>
          </a:p>
          <a:p>
            <a:pPr marL="365760" indent="-256032" eaLnBrk="1" fontAlgn="auto" hangingPunct="1">
              <a:lnSpc>
                <a:spcPct val="90000"/>
              </a:lnSpc>
              <a:spcAft>
                <a:spcPts val="0"/>
              </a:spcAft>
              <a:buFont typeface="Wingdings 3"/>
              <a:buChar char=""/>
              <a:defRPr/>
            </a:pPr>
            <a:r>
              <a:rPr lang="de-DE" sz="2800" dirty="0" smtClean="0"/>
              <a:t>Strecke Oldenburg – Bremen im Lärmsanierungsprogramm </a:t>
            </a:r>
          </a:p>
          <a:p>
            <a:pPr marL="365760" indent="-256032" eaLnBrk="1" fontAlgn="auto" hangingPunct="1">
              <a:lnSpc>
                <a:spcPct val="90000"/>
              </a:lnSpc>
              <a:spcAft>
                <a:spcPts val="0"/>
              </a:spcAft>
              <a:buFont typeface="Wingdings 3"/>
              <a:buChar char=""/>
              <a:defRPr/>
            </a:pPr>
            <a:r>
              <a:rPr lang="de-DE" sz="2800" dirty="0" smtClean="0"/>
              <a:t>2007 hat Planfeststellungsbeschluss zum JWP Lärmschutz </a:t>
            </a:r>
            <a:r>
              <a:rPr lang="de-DE" sz="2800" b="1" u="sng" dirty="0" smtClean="0"/>
              <a:t>vor</a:t>
            </a:r>
            <a:r>
              <a:rPr lang="de-DE" sz="2800" dirty="0" smtClean="0"/>
              <a:t> Aufnahme des Verkehrs vom und zum Hafen garantiert</a:t>
            </a:r>
          </a:p>
          <a:p>
            <a:pPr marL="365760" indent="-256032" eaLnBrk="1" fontAlgn="auto" hangingPunct="1">
              <a:lnSpc>
                <a:spcPct val="90000"/>
              </a:lnSpc>
              <a:spcAft>
                <a:spcPts val="0"/>
              </a:spcAft>
              <a:buFont typeface="Wingdings 3"/>
              <a:buChar char=""/>
              <a:defRPr/>
            </a:pPr>
            <a:r>
              <a:rPr lang="de-DE" sz="2800" dirty="0" smtClean="0"/>
              <a:t>2007 eine gleichlautende </a:t>
            </a:r>
            <a:r>
              <a:rPr lang="de-DE" sz="2800" dirty="0"/>
              <a:t>Zusage </a:t>
            </a:r>
            <a:r>
              <a:rPr lang="de-DE" sz="2800" dirty="0" smtClean="0"/>
              <a:t>durch das </a:t>
            </a:r>
            <a:r>
              <a:rPr lang="de-DE" sz="2800" dirty="0" err="1"/>
              <a:t>Niedersächsiche</a:t>
            </a:r>
            <a:r>
              <a:rPr lang="de-DE" sz="2800" dirty="0"/>
              <a:t> Verkehrsministerium </a:t>
            </a:r>
            <a:endParaRPr lang="de-DE" sz="2800" dirty="0" smtClean="0"/>
          </a:p>
          <a:p>
            <a:pPr marL="365760" indent="-256032" eaLnBrk="1" fontAlgn="auto" hangingPunct="1">
              <a:lnSpc>
                <a:spcPct val="90000"/>
              </a:lnSpc>
              <a:spcAft>
                <a:spcPts val="0"/>
              </a:spcAft>
              <a:buFont typeface="Wingdings 3"/>
              <a:buChar char=""/>
              <a:defRPr/>
            </a:pPr>
            <a:r>
              <a:rPr lang="de-DE" sz="2800" dirty="0" smtClean="0"/>
              <a:t>Bester </a:t>
            </a:r>
            <a:r>
              <a:rPr lang="de-DE" sz="2800" dirty="0"/>
              <a:t>Lärmschutz durch extra Güterverkehrstrasse</a:t>
            </a:r>
          </a:p>
          <a:p>
            <a:pPr marL="109728" indent="0" eaLnBrk="1" fontAlgn="auto" hangingPunct="1">
              <a:lnSpc>
                <a:spcPct val="90000"/>
              </a:lnSpc>
              <a:spcAft>
                <a:spcPts val="0"/>
              </a:spcAft>
              <a:buFont typeface="Wingdings 3"/>
              <a:buNone/>
              <a:defRPr/>
            </a:pPr>
            <a:endParaRPr lang="de-DE" sz="2000" dirty="0" smtClean="0"/>
          </a:p>
          <a:p>
            <a:pPr marL="365760" indent="-256032" eaLnBrk="1" fontAlgn="auto" hangingPunct="1">
              <a:lnSpc>
                <a:spcPct val="90000"/>
              </a:lnSpc>
              <a:spcAft>
                <a:spcPts val="0"/>
              </a:spcAft>
              <a:buFont typeface="Wingdings 3"/>
              <a:buChar char=""/>
              <a:defRPr/>
            </a:pPr>
            <a:endParaRPr lang="de-DE" sz="2000" dirty="0" smtClean="0"/>
          </a:p>
          <a:p>
            <a:pPr marL="621792" lvl="1" eaLnBrk="1" fontAlgn="auto" hangingPunct="1">
              <a:lnSpc>
                <a:spcPct val="90000"/>
              </a:lnSpc>
              <a:spcBef>
                <a:spcPts val="324"/>
              </a:spcBef>
              <a:spcAft>
                <a:spcPts val="0"/>
              </a:spcAft>
              <a:buFontTx/>
              <a:buNone/>
              <a:defRPr/>
            </a:pPr>
            <a:endParaRPr lang="de-DE" sz="1800" dirty="0" smtClean="0"/>
          </a:p>
          <a:p>
            <a:pPr marL="365760" indent="-256032" eaLnBrk="1" fontAlgn="auto" hangingPunct="1">
              <a:lnSpc>
                <a:spcPct val="90000"/>
              </a:lnSpc>
              <a:spcAft>
                <a:spcPts val="0"/>
              </a:spcAft>
              <a:buFont typeface="Wingdings 3"/>
              <a:buChar char=""/>
              <a:defRPr/>
            </a:pPr>
            <a:endParaRPr lang="de-DE" sz="2000" dirty="0" smtClean="0"/>
          </a:p>
          <a:p>
            <a:pPr marL="365760" indent="-256032" eaLnBrk="1" fontAlgn="auto" hangingPunct="1">
              <a:lnSpc>
                <a:spcPct val="90000"/>
              </a:lnSpc>
              <a:spcAft>
                <a:spcPts val="0"/>
              </a:spcAft>
              <a:buFont typeface="Wingdings 3"/>
              <a:buChar char=""/>
              <a:defRPr/>
            </a:pPr>
            <a:endParaRPr lang="de-DE" sz="2000" dirty="0" smtClean="0"/>
          </a:p>
        </p:txBody>
      </p:sp>
      <p:sp>
        <p:nvSpPr>
          <p:cNvPr id="78850" name="AutoShape 2"/>
          <p:cNvSpPr>
            <a:spLocks noGrp="1" noChangeArrowheads="1"/>
          </p:cNvSpPr>
          <p:nvPr>
            <p:ph type="title"/>
          </p:nvPr>
        </p:nvSpPr>
        <p:spPr/>
        <p:txBody>
          <a:bodyPr/>
          <a:lstStyle/>
          <a:p>
            <a:pPr eaLnBrk="1" fontAlgn="auto" hangingPunct="1">
              <a:spcAft>
                <a:spcPts val="0"/>
              </a:spcAft>
              <a:defRPr/>
            </a:pPr>
            <a:r>
              <a:rPr lang="de-DE" dirty="0"/>
              <a:t>Lärmschutz</a:t>
            </a:r>
          </a:p>
        </p:txBody>
      </p:sp>
      <p:sp>
        <p:nvSpPr>
          <p:cNvPr id="27652" name="WordArt 4"/>
          <p:cNvSpPr>
            <a:spLocks noChangeArrowheads="1" noChangeShapeType="1" noTextEdit="1"/>
          </p:cNvSpPr>
          <p:nvPr/>
        </p:nvSpPr>
        <p:spPr bwMode="auto">
          <a:xfrm>
            <a:off x="2916238" y="56610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8313" y="1700213"/>
            <a:ext cx="8229600" cy="3097212"/>
          </a:xfrm>
        </p:spPr>
        <p:txBody>
          <a:bodyPr>
            <a:normAutofit lnSpcReduction="10000"/>
          </a:bodyPr>
          <a:lstStyle/>
          <a:p>
            <a:pPr marL="365760" indent="-256032" eaLnBrk="1" fontAlgn="auto" hangingPunct="1">
              <a:spcAft>
                <a:spcPts val="0"/>
              </a:spcAft>
              <a:buFont typeface="Wingdings 3"/>
              <a:buChar char=""/>
              <a:defRPr/>
            </a:pPr>
            <a:r>
              <a:rPr lang="de-DE" sz="2800" dirty="0"/>
              <a:t>Der künftige Hafenbetrieb wird von mehreren Hafengesellschaften (Eurogate) und Reedereien (</a:t>
            </a:r>
            <a:r>
              <a:rPr lang="de-DE" sz="2800" dirty="0" err="1"/>
              <a:t>Maersk</a:t>
            </a:r>
            <a:r>
              <a:rPr lang="de-DE" sz="2800" dirty="0"/>
              <a:t>) </a:t>
            </a:r>
            <a:r>
              <a:rPr lang="de-DE" sz="2800" dirty="0" smtClean="0"/>
              <a:t>getragen</a:t>
            </a:r>
            <a:endParaRPr lang="de-DE" sz="2800" dirty="0"/>
          </a:p>
          <a:p>
            <a:pPr marL="365760" indent="-256032" eaLnBrk="1" fontAlgn="auto" hangingPunct="1">
              <a:spcAft>
                <a:spcPts val="0"/>
              </a:spcAft>
              <a:buFont typeface="Wingdings 3"/>
              <a:buChar char=""/>
              <a:defRPr/>
            </a:pPr>
            <a:r>
              <a:rPr lang="de-DE" sz="2800" dirty="0"/>
              <a:t>Der Hafen wird als Tiefwasserhafen von Containerschiffen bis zu 430 m Länge und </a:t>
            </a:r>
            <a:r>
              <a:rPr lang="de-DE" sz="2800" dirty="0" smtClean="0"/>
              <a:t> 17 </a:t>
            </a:r>
            <a:r>
              <a:rPr lang="de-DE" sz="2800" dirty="0"/>
              <a:t>m Tiefgang tideunabhängig und ohne Schleusung angefahren </a:t>
            </a:r>
            <a:endParaRPr lang="de-DE" sz="2800" dirty="0" smtClean="0"/>
          </a:p>
          <a:p>
            <a:pPr marL="365760" indent="-256032" eaLnBrk="1" fontAlgn="auto" hangingPunct="1">
              <a:spcAft>
                <a:spcPts val="0"/>
              </a:spcAft>
              <a:buFont typeface="Wingdings 3"/>
              <a:buChar char=""/>
              <a:defRPr/>
            </a:pPr>
            <a:endParaRPr lang="de-DE" dirty="0"/>
          </a:p>
        </p:txBody>
      </p:sp>
      <p:sp>
        <p:nvSpPr>
          <p:cNvPr id="2" name="Titel 1"/>
          <p:cNvSpPr>
            <a:spLocks noGrp="1"/>
          </p:cNvSpPr>
          <p:nvPr>
            <p:ph type="title"/>
          </p:nvPr>
        </p:nvSpPr>
        <p:spPr/>
        <p:txBody>
          <a:bodyPr/>
          <a:lstStyle/>
          <a:p>
            <a:pPr eaLnBrk="1" fontAlgn="auto" hangingPunct="1">
              <a:spcAft>
                <a:spcPts val="0"/>
              </a:spcAft>
              <a:defRPr/>
            </a:pPr>
            <a:r>
              <a:rPr lang="de-DE" dirty="0" smtClean="0"/>
              <a:t>Jade-Weser-Port</a:t>
            </a:r>
            <a:endParaRPr lang="de-DE" dirty="0"/>
          </a:p>
        </p:txBody>
      </p:sp>
      <p:sp>
        <p:nvSpPr>
          <p:cNvPr id="10244" name="WordArt 4"/>
          <p:cNvSpPr>
            <a:spLocks noChangeArrowheads="1" noChangeShapeType="1" noTextEdit="1"/>
          </p:cNvSpPr>
          <p:nvPr/>
        </p:nvSpPr>
        <p:spPr bwMode="auto">
          <a:xfrm>
            <a:off x="2941638"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1700213"/>
            <a:ext cx="8229600" cy="4306887"/>
          </a:xfrm>
        </p:spPr>
        <p:txBody>
          <a:bodyPr/>
          <a:lstStyle/>
          <a:p>
            <a:pPr eaLnBrk="1" hangingPunct="1"/>
            <a:r>
              <a:rPr lang="de-DE" sz="2800" smtClean="0"/>
              <a:t>Bahn AG führt „nur“ die Beschlüsse aus </a:t>
            </a:r>
          </a:p>
          <a:p>
            <a:pPr eaLnBrk="1" hangingPunct="1"/>
            <a:r>
              <a:rPr lang="de-DE" sz="2800" smtClean="0"/>
              <a:t>Höhe der Wände beeinflussen Reduzierung des Lärmpegels. Beispiel für erste  Gebäudereihe (gemäß Angaben der Bahn)</a:t>
            </a:r>
          </a:p>
          <a:p>
            <a:pPr lvl="1" eaLnBrk="1" hangingPunct="1"/>
            <a:r>
              <a:rPr lang="de-DE" sz="2800" smtClean="0"/>
              <a:t>Zwei Meter Höhe </a:t>
            </a:r>
            <a:r>
              <a:rPr lang="de-DE" sz="2800" smtClean="0">
                <a:sym typeface="Wingdings" pitchFamily="2" charset="2"/>
              </a:rPr>
              <a:t> </a:t>
            </a:r>
            <a:r>
              <a:rPr lang="de-DE" sz="2800" smtClean="0"/>
              <a:t>von 66,3 auf 59,3 db/A </a:t>
            </a:r>
          </a:p>
          <a:p>
            <a:pPr lvl="1" eaLnBrk="1" hangingPunct="1"/>
            <a:r>
              <a:rPr lang="de-DE" sz="2800" smtClean="0"/>
              <a:t>Vier Meter Höhe </a:t>
            </a:r>
            <a:r>
              <a:rPr lang="de-DE" sz="2800" smtClean="0">
                <a:sym typeface="Wingdings" pitchFamily="2" charset="2"/>
              </a:rPr>
              <a:t> von 66,3 auf 53,9 db/A</a:t>
            </a:r>
          </a:p>
        </p:txBody>
      </p:sp>
      <p:sp>
        <p:nvSpPr>
          <p:cNvPr id="84994" name="AutoShape 2"/>
          <p:cNvSpPr>
            <a:spLocks noGrp="1" noChangeArrowheads="1"/>
          </p:cNvSpPr>
          <p:nvPr>
            <p:ph type="title"/>
          </p:nvPr>
        </p:nvSpPr>
        <p:spPr/>
        <p:txBody>
          <a:bodyPr/>
          <a:lstStyle/>
          <a:p>
            <a:pPr eaLnBrk="1" fontAlgn="auto" hangingPunct="1">
              <a:spcAft>
                <a:spcPts val="0"/>
              </a:spcAft>
              <a:defRPr/>
            </a:pPr>
            <a:r>
              <a:rPr lang="de-DE" dirty="0"/>
              <a:t>Schallschutzwände</a:t>
            </a:r>
          </a:p>
        </p:txBody>
      </p:sp>
      <p:sp>
        <p:nvSpPr>
          <p:cNvPr id="28676" name="WordArt 4"/>
          <p:cNvSpPr>
            <a:spLocks noChangeArrowheads="1" noChangeShapeType="1" noTextEdit="1"/>
          </p:cNvSpPr>
          <p:nvPr/>
        </p:nvSpPr>
        <p:spPr bwMode="auto">
          <a:xfrm>
            <a:off x="2843213" y="58769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68313" y="1557338"/>
            <a:ext cx="8229600" cy="3987800"/>
          </a:xfrm>
        </p:spPr>
        <p:txBody>
          <a:bodyPr/>
          <a:lstStyle/>
          <a:p>
            <a:pPr eaLnBrk="1" hangingPunct="1">
              <a:lnSpc>
                <a:spcPct val="80000"/>
              </a:lnSpc>
            </a:pPr>
            <a:r>
              <a:rPr lang="de-DE" sz="2800" smtClean="0"/>
              <a:t>Zwischen Oldenburg und Bremen 31 km lange Strecke</a:t>
            </a:r>
          </a:p>
          <a:p>
            <a:pPr eaLnBrk="1" hangingPunct="1">
              <a:lnSpc>
                <a:spcPct val="80000"/>
              </a:lnSpc>
            </a:pPr>
            <a:r>
              <a:rPr lang="de-DE" sz="2800" smtClean="0"/>
              <a:t>Delmenhorst: </a:t>
            </a:r>
          </a:p>
          <a:p>
            <a:pPr lvl="1" eaLnBrk="1" hangingPunct="1">
              <a:lnSpc>
                <a:spcPct val="80000"/>
              </a:lnSpc>
            </a:pPr>
            <a:r>
              <a:rPr lang="de-DE" sz="2800" smtClean="0"/>
              <a:t>Mitte 2012 Beginn Bauarbeiten </a:t>
            </a:r>
          </a:p>
          <a:p>
            <a:pPr lvl="1" eaLnBrk="1" hangingPunct="1">
              <a:lnSpc>
                <a:spcPct val="80000"/>
              </a:lnSpc>
            </a:pPr>
            <a:r>
              <a:rPr lang="de-DE" sz="2800" smtClean="0"/>
              <a:t>insgesamt 7,2 km lang</a:t>
            </a:r>
          </a:p>
          <a:p>
            <a:pPr eaLnBrk="1" hangingPunct="1">
              <a:lnSpc>
                <a:spcPct val="80000"/>
              </a:lnSpc>
            </a:pPr>
            <a:r>
              <a:rPr lang="de-DE" sz="2800" smtClean="0"/>
              <a:t>Ganderkesee</a:t>
            </a:r>
          </a:p>
          <a:p>
            <a:pPr lvl="1" eaLnBrk="1" hangingPunct="1">
              <a:lnSpc>
                <a:spcPct val="80000"/>
              </a:lnSpc>
            </a:pPr>
            <a:r>
              <a:rPr lang="de-DE" sz="2800" smtClean="0"/>
              <a:t>2013 Planfeststellungsverfahren </a:t>
            </a:r>
          </a:p>
          <a:p>
            <a:pPr eaLnBrk="1" hangingPunct="1">
              <a:lnSpc>
                <a:spcPct val="80000"/>
              </a:lnSpc>
            </a:pPr>
            <a:r>
              <a:rPr lang="de-DE" sz="2800" smtClean="0"/>
              <a:t>Hude</a:t>
            </a:r>
          </a:p>
          <a:p>
            <a:pPr lvl="1" eaLnBrk="1" hangingPunct="1">
              <a:lnSpc>
                <a:spcPct val="80000"/>
              </a:lnSpc>
            </a:pPr>
            <a:r>
              <a:rPr lang="de-DE" sz="2800" smtClean="0"/>
              <a:t>2014: Planfeststellungsverfahren für Hude und Wüsting</a:t>
            </a:r>
            <a:endParaRPr lang="de-DE" sz="1600" smtClean="0"/>
          </a:p>
          <a:p>
            <a:pPr eaLnBrk="1" hangingPunct="1">
              <a:lnSpc>
                <a:spcPct val="80000"/>
              </a:lnSpc>
            </a:pPr>
            <a:endParaRPr lang="de-DE" sz="1600" smtClean="0"/>
          </a:p>
        </p:txBody>
      </p:sp>
      <p:sp>
        <p:nvSpPr>
          <p:cNvPr id="79874" name="AutoShape 2"/>
          <p:cNvSpPr>
            <a:spLocks noGrp="1" noChangeArrowheads="1"/>
          </p:cNvSpPr>
          <p:nvPr>
            <p:ph type="title"/>
          </p:nvPr>
        </p:nvSpPr>
        <p:spPr/>
        <p:txBody>
          <a:bodyPr/>
          <a:lstStyle/>
          <a:p>
            <a:pPr eaLnBrk="1" fontAlgn="auto" hangingPunct="1">
              <a:spcAft>
                <a:spcPts val="0"/>
              </a:spcAft>
              <a:defRPr/>
            </a:pPr>
            <a:r>
              <a:rPr lang="de-DE" dirty="0" smtClean="0"/>
              <a:t>Lärmschutzwände</a:t>
            </a:r>
            <a:endParaRPr lang="de-DE" dirty="0"/>
          </a:p>
        </p:txBody>
      </p:sp>
      <p:sp>
        <p:nvSpPr>
          <p:cNvPr id="29700" name="WordArt 4"/>
          <p:cNvSpPr>
            <a:spLocks noChangeArrowheads="1" noChangeShapeType="1" noTextEdit="1"/>
          </p:cNvSpPr>
          <p:nvPr/>
        </p:nvSpPr>
        <p:spPr bwMode="auto">
          <a:xfrm>
            <a:off x="2916238" y="58769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68313" y="1412875"/>
            <a:ext cx="8229600" cy="3917950"/>
          </a:xfrm>
        </p:spPr>
        <p:txBody>
          <a:bodyPr/>
          <a:lstStyle/>
          <a:p>
            <a:pPr marL="533400" indent="-533400" eaLnBrk="1" hangingPunct="1">
              <a:lnSpc>
                <a:spcPct val="80000"/>
              </a:lnSpc>
            </a:pPr>
            <a:r>
              <a:rPr lang="de-DE" sz="2800" smtClean="0"/>
              <a:t>Erstellt im Jahr 1993 </a:t>
            </a:r>
          </a:p>
          <a:p>
            <a:pPr marL="533400" indent="-533400" eaLnBrk="1" hangingPunct="1">
              <a:lnSpc>
                <a:spcPct val="80000"/>
              </a:lnSpc>
            </a:pPr>
            <a:r>
              <a:rPr lang="de-DE" sz="2800" smtClean="0"/>
              <a:t>Gutachten erstellt im Auftrag des Niedersächsischen Umweltministeriums </a:t>
            </a:r>
          </a:p>
          <a:p>
            <a:pPr marL="533400" indent="-533400" eaLnBrk="1" hangingPunct="1">
              <a:lnSpc>
                <a:spcPct val="80000"/>
              </a:lnSpc>
            </a:pPr>
            <a:r>
              <a:rPr lang="de-DE" sz="2800" smtClean="0"/>
              <a:t>Emissionspegel auf den Strecken:</a:t>
            </a:r>
          </a:p>
          <a:p>
            <a:pPr marL="914400" lvl="1" indent="-457200" eaLnBrk="1" hangingPunct="1">
              <a:lnSpc>
                <a:spcPct val="80000"/>
              </a:lnSpc>
            </a:pPr>
            <a:r>
              <a:rPr lang="de-DE" sz="2800" smtClean="0"/>
              <a:t>Hude – Delmenhorst 73,9 /71,1 dB(A) (tags/nachts)</a:t>
            </a:r>
          </a:p>
          <a:p>
            <a:pPr marL="914400" lvl="1" indent="-457200" eaLnBrk="1" hangingPunct="1">
              <a:lnSpc>
                <a:spcPct val="80000"/>
              </a:lnSpc>
            </a:pPr>
            <a:r>
              <a:rPr lang="de-DE" sz="2800" smtClean="0"/>
              <a:t>Hude – Oldenburg 72,3/70,2 dB(A) (tags/nachts) </a:t>
            </a:r>
          </a:p>
          <a:p>
            <a:pPr marL="914400" lvl="1" indent="-457200" eaLnBrk="1" hangingPunct="1">
              <a:lnSpc>
                <a:spcPct val="80000"/>
              </a:lnSpc>
            </a:pPr>
            <a:r>
              <a:rPr lang="de-DE" sz="2800" smtClean="0"/>
              <a:t>Hude – Nordenham 67,8/67,0 dB(A) (tags/nachts)</a:t>
            </a:r>
          </a:p>
        </p:txBody>
      </p:sp>
      <p:sp>
        <p:nvSpPr>
          <p:cNvPr id="92162" name="AutoShape 2"/>
          <p:cNvSpPr>
            <a:spLocks noGrp="1" noChangeArrowheads="1"/>
          </p:cNvSpPr>
          <p:nvPr>
            <p:ph type="title"/>
          </p:nvPr>
        </p:nvSpPr>
        <p:spPr/>
        <p:txBody>
          <a:bodyPr/>
          <a:lstStyle/>
          <a:p>
            <a:pPr eaLnBrk="1" fontAlgn="auto" hangingPunct="1">
              <a:spcAft>
                <a:spcPts val="0"/>
              </a:spcAft>
              <a:defRPr/>
            </a:pPr>
            <a:r>
              <a:rPr lang="de-DE" dirty="0"/>
              <a:t>Schallimmissionsplan für Hude</a:t>
            </a:r>
          </a:p>
        </p:txBody>
      </p:sp>
      <p:sp>
        <p:nvSpPr>
          <p:cNvPr id="30724" name="WordArt 4"/>
          <p:cNvSpPr>
            <a:spLocks noChangeArrowheads="1" noChangeShapeType="1" noTextEdit="1"/>
          </p:cNvSpPr>
          <p:nvPr/>
        </p:nvSpPr>
        <p:spPr bwMode="auto">
          <a:xfrm>
            <a:off x="2987675"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539750" y="1628775"/>
            <a:ext cx="8229600" cy="3989388"/>
          </a:xfrm>
        </p:spPr>
        <p:txBody>
          <a:bodyPr>
            <a:normAutofit lnSpcReduction="10000"/>
          </a:bodyPr>
          <a:lstStyle/>
          <a:p>
            <a:pPr marL="365760" indent="-256032" eaLnBrk="1" fontAlgn="auto" hangingPunct="1">
              <a:lnSpc>
                <a:spcPct val="80000"/>
              </a:lnSpc>
              <a:spcAft>
                <a:spcPts val="0"/>
              </a:spcAft>
              <a:buFont typeface="Wingdings 3"/>
              <a:buChar char=""/>
              <a:defRPr/>
            </a:pPr>
            <a:r>
              <a:rPr lang="de-DE" sz="2800" dirty="0" smtClean="0"/>
              <a:t>Zusätzliche technische Maßnahmen für Lärmschutz notwendig: </a:t>
            </a:r>
          </a:p>
          <a:p>
            <a:pPr marL="621792" lvl="1" eaLnBrk="1" fontAlgn="auto" hangingPunct="1">
              <a:lnSpc>
                <a:spcPct val="80000"/>
              </a:lnSpc>
              <a:spcBef>
                <a:spcPts val="324"/>
              </a:spcBef>
              <a:spcAft>
                <a:spcPts val="0"/>
              </a:spcAft>
              <a:buFont typeface="Verdana"/>
              <a:buChar char="◦"/>
              <a:defRPr/>
            </a:pPr>
            <a:r>
              <a:rPr lang="de-DE" sz="2800" dirty="0" smtClean="0"/>
              <a:t>Leisere Fahrzeuge </a:t>
            </a:r>
          </a:p>
          <a:p>
            <a:pPr marL="621792" lvl="1" eaLnBrk="1" fontAlgn="auto" hangingPunct="1">
              <a:lnSpc>
                <a:spcPct val="80000"/>
              </a:lnSpc>
              <a:spcBef>
                <a:spcPts val="324"/>
              </a:spcBef>
              <a:spcAft>
                <a:spcPts val="0"/>
              </a:spcAft>
              <a:buFont typeface="Verdana"/>
              <a:buChar char="◦"/>
              <a:defRPr/>
            </a:pPr>
            <a:r>
              <a:rPr lang="de-DE" sz="2800" dirty="0" smtClean="0"/>
              <a:t>Ab 2012 höhere Trassengebühr für Güterwaggon mit herkömmlichen lärmintensiven Stahlbremsen</a:t>
            </a:r>
          </a:p>
          <a:p>
            <a:pPr marL="621792" lvl="1" eaLnBrk="1" fontAlgn="auto" hangingPunct="1">
              <a:lnSpc>
                <a:spcPct val="80000"/>
              </a:lnSpc>
              <a:spcBef>
                <a:spcPts val="324"/>
              </a:spcBef>
              <a:spcAft>
                <a:spcPts val="0"/>
              </a:spcAft>
              <a:buFont typeface="Verdana"/>
              <a:buChar char="◦"/>
              <a:defRPr/>
            </a:pPr>
            <a:r>
              <a:rPr lang="de-DE" sz="2800" dirty="0" smtClean="0"/>
              <a:t>Temporeduzierung</a:t>
            </a:r>
          </a:p>
          <a:p>
            <a:pPr marL="621792" lvl="1" eaLnBrk="1" fontAlgn="auto" hangingPunct="1">
              <a:lnSpc>
                <a:spcPct val="80000"/>
              </a:lnSpc>
              <a:spcBef>
                <a:spcPts val="324"/>
              </a:spcBef>
              <a:spcAft>
                <a:spcPts val="0"/>
              </a:spcAft>
              <a:buFont typeface="Verdana"/>
              <a:buChar char="◦"/>
              <a:defRPr/>
            </a:pPr>
            <a:r>
              <a:rPr lang="de-DE" sz="2800" dirty="0" smtClean="0"/>
              <a:t>Kunststoffräder</a:t>
            </a:r>
          </a:p>
          <a:p>
            <a:pPr marL="621792" lvl="1" eaLnBrk="1" fontAlgn="auto" hangingPunct="1">
              <a:lnSpc>
                <a:spcPct val="80000"/>
              </a:lnSpc>
              <a:spcBef>
                <a:spcPts val="324"/>
              </a:spcBef>
              <a:spcAft>
                <a:spcPts val="0"/>
              </a:spcAft>
              <a:buFont typeface="Verdana"/>
              <a:buChar char="◦"/>
              <a:defRPr/>
            </a:pPr>
            <a:endParaRPr lang="de-DE" sz="2000" dirty="0" smtClean="0"/>
          </a:p>
          <a:p>
            <a:pPr marL="365760" indent="-256032" eaLnBrk="1" fontAlgn="auto" hangingPunct="1">
              <a:lnSpc>
                <a:spcPct val="80000"/>
              </a:lnSpc>
              <a:spcAft>
                <a:spcPts val="0"/>
              </a:spcAft>
              <a:buFont typeface="Wingdings 3"/>
              <a:buChar char=""/>
              <a:defRPr/>
            </a:pPr>
            <a:r>
              <a:rPr lang="de-DE" sz="2800" dirty="0" smtClean="0"/>
              <a:t>Probleme:</a:t>
            </a:r>
          </a:p>
          <a:p>
            <a:pPr marL="621792" lvl="1" eaLnBrk="1" fontAlgn="auto" hangingPunct="1">
              <a:lnSpc>
                <a:spcPct val="80000"/>
              </a:lnSpc>
              <a:spcBef>
                <a:spcPts val="324"/>
              </a:spcBef>
              <a:spcAft>
                <a:spcPts val="0"/>
              </a:spcAft>
              <a:buFont typeface="Verdana"/>
              <a:buChar char="◦"/>
              <a:defRPr/>
            </a:pPr>
            <a:r>
              <a:rPr lang="de-DE" sz="2800" dirty="0" smtClean="0"/>
              <a:t>190.000 alte Wagen</a:t>
            </a:r>
          </a:p>
          <a:p>
            <a:pPr marL="621792" lvl="1" eaLnBrk="1" fontAlgn="auto" hangingPunct="1">
              <a:lnSpc>
                <a:spcPct val="80000"/>
              </a:lnSpc>
              <a:spcBef>
                <a:spcPts val="324"/>
              </a:spcBef>
              <a:spcAft>
                <a:spcPts val="0"/>
              </a:spcAft>
              <a:buFont typeface="Verdana"/>
              <a:buChar char="◦"/>
              <a:defRPr/>
            </a:pPr>
            <a:r>
              <a:rPr lang="de-DE" sz="2800" dirty="0" smtClean="0"/>
              <a:t>314 Firmen befahren die Bahnstrecken </a:t>
            </a:r>
          </a:p>
          <a:p>
            <a:pPr marL="365760" indent="-256032" eaLnBrk="1" fontAlgn="auto" hangingPunct="1">
              <a:lnSpc>
                <a:spcPct val="80000"/>
              </a:lnSpc>
              <a:spcAft>
                <a:spcPts val="0"/>
              </a:spcAft>
              <a:buFont typeface="Wingdings 3"/>
              <a:buChar char=""/>
              <a:defRPr/>
            </a:pPr>
            <a:endParaRPr lang="de-DE" sz="2400" dirty="0" smtClean="0"/>
          </a:p>
        </p:txBody>
      </p:sp>
      <p:sp>
        <p:nvSpPr>
          <p:cNvPr id="83970" name="AutoShape 2"/>
          <p:cNvSpPr>
            <a:spLocks noGrp="1" noChangeArrowheads="1"/>
          </p:cNvSpPr>
          <p:nvPr>
            <p:ph type="title"/>
          </p:nvPr>
        </p:nvSpPr>
        <p:spPr/>
        <p:txBody>
          <a:bodyPr/>
          <a:lstStyle/>
          <a:p>
            <a:pPr eaLnBrk="1" fontAlgn="auto" hangingPunct="1">
              <a:spcAft>
                <a:spcPts val="0"/>
              </a:spcAft>
              <a:defRPr/>
            </a:pPr>
            <a:r>
              <a:rPr lang="de-DE" sz="3200" dirty="0"/>
              <a:t>Technische Maßnahmen für Reduzierung Bahnlärm</a:t>
            </a:r>
          </a:p>
        </p:txBody>
      </p:sp>
      <p:sp>
        <p:nvSpPr>
          <p:cNvPr id="31748" name="WordArt 4"/>
          <p:cNvSpPr>
            <a:spLocks noChangeArrowheads="1" noChangeShapeType="1" noTextEdit="1"/>
          </p:cNvSpPr>
          <p:nvPr/>
        </p:nvSpPr>
        <p:spPr bwMode="auto">
          <a:xfrm>
            <a:off x="2916238" y="58769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539750" y="1844675"/>
            <a:ext cx="8229600" cy="3773488"/>
          </a:xfrm>
        </p:spPr>
        <p:txBody>
          <a:bodyPr/>
          <a:lstStyle/>
          <a:p>
            <a:pPr eaLnBrk="1" hangingPunct="1"/>
            <a:r>
              <a:rPr lang="de-DE" sz="2800" smtClean="0"/>
              <a:t>Beispiel in Ofen (Oldenburg)</a:t>
            </a:r>
          </a:p>
          <a:p>
            <a:pPr lvl="1" eaLnBrk="1" hangingPunct="1"/>
            <a:r>
              <a:rPr lang="de-DE" sz="2800" smtClean="0"/>
              <a:t>Häuser direkt neben dem Gleis </a:t>
            </a:r>
          </a:p>
          <a:p>
            <a:pPr lvl="2" eaLnBrk="1" hangingPunct="1"/>
            <a:r>
              <a:rPr lang="de-DE" sz="2800" smtClean="0"/>
              <a:t>Lt. Untersuchung – unter Nutzung der gültigen </a:t>
            </a:r>
            <a:r>
              <a:rPr lang="de-DE" sz="2800" u="sng" smtClean="0"/>
              <a:t>Berechnung</a:t>
            </a:r>
            <a:r>
              <a:rPr lang="de-DE" sz="2800" smtClean="0"/>
              <a:t>smethoden – der Bahn AG: 66,3 db/A</a:t>
            </a:r>
          </a:p>
          <a:p>
            <a:pPr lvl="2" eaLnBrk="1" hangingPunct="1"/>
            <a:r>
              <a:rPr lang="de-DE" sz="2800" smtClean="0"/>
              <a:t>Wiederholte private Messung mit einem geeichten Schallmessgerät:  88 db/A</a:t>
            </a:r>
          </a:p>
          <a:p>
            <a:pPr lvl="2" eaLnBrk="1" hangingPunct="1">
              <a:buFont typeface="Wingdings" pitchFamily="2" charset="2"/>
              <a:buNone/>
            </a:pPr>
            <a:endParaRPr lang="de-DE" smtClean="0"/>
          </a:p>
        </p:txBody>
      </p:sp>
      <p:sp>
        <p:nvSpPr>
          <p:cNvPr id="86018" name="AutoShape 2"/>
          <p:cNvSpPr>
            <a:spLocks noGrp="1" noChangeArrowheads="1"/>
          </p:cNvSpPr>
          <p:nvPr>
            <p:ph type="title"/>
          </p:nvPr>
        </p:nvSpPr>
        <p:spPr/>
        <p:txBody>
          <a:bodyPr/>
          <a:lstStyle/>
          <a:p>
            <a:pPr eaLnBrk="1" fontAlgn="auto" hangingPunct="1">
              <a:spcAft>
                <a:spcPts val="0"/>
              </a:spcAft>
              <a:defRPr/>
            </a:pPr>
            <a:r>
              <a:rPr lang="de-DE" dirty="0"/>
              <a:t>Lärmmessung</a:t>
            </a:r>
          </a:p>
        </p:txBody>
      </p:sp>
      <p:sp>
        <p:nvSpPr>
          <p:cNvPr id="32772" name="WordArt 4"/>
          <p:cNvSpPr>
            <a:spLocks noChangeArrowheads="1" noChangeShapeType="1" noTextEdit="1"/>
          </p:cNvSpPr>
          <p:nvPr/>
        </p:nvSpPr>
        <p:spPr bwMode="auto">
          <a:xfrm>
            <a:off x="2916238" y="58769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66725" y="1773238"/>
            <a:ext cx="8229600" cy="3916362"/>
          </a:xfrm>
        </p:spPr>
        <p:txBody>
          <a:bodyPr/>
          <a:lstStyle/>
          <a:p>
            <a:pPr eaLnBrk="1" hangingPunct="1">
              <a:lnSpc>
                <a:spcPct val="80000"/>
              </a:lnSpc>
            </a:pPr>
            <a:r>
              <a:rPr lang="de-DE" sz="2800" smtClean="0"/>
              <a:t>BGH hat 2006 entschieden, dass auch für Lärmbelästigungen, die von Bahngleisen ausgehen, allgemeine zivilrechtliche Regeln gelten.</a:t>
            </a:r>
          </a:p>
          <a:p>
            <a:pPr eaLnBrk="1" hangingPunct="1">
              <a:lnSpc>
                <a:spcPct val="80000"/>
              </a:lnSpc>
            </a:pPr>
            <a:r>
              <a:rPr lang="de-DE" sz="2800" smtClean="0"/>
              <a:t>Unterlassungsanspruch gegen die Eigentümer eines benachbarten Grundstücks, wenn von dort eine erhebliche Lärmbelästigung ausgeht und er dadurch in der Benutzung seines Grundstückes erheblich beeinträchtigt wird </a:t>
            </a:r>
          </a:p>
        </p:txBody>
      </p:sp>
      <p:sp>
        <p:nvSpPr>
          <p:cNvPr id="87042" name="AutoShape 2"/>
          <p:cNvSpPr>
            <a:spLocks noGrp="1" noChangeArrowheads="1"/>
          </p:cNvSpPr>
          <p:nvPr>
            <p:ph type="title"/>
          </p:nvPr>
        </p:nvSpPr>
        <p:spPr/>
        <p:txBody>
          <a:bodyPr/>
          <a:lstStyle/>
          <a:p>
            <a:pPr eaLnBrk="1" fontAlgn="auto" hangingPunct="1">
              <a:spcAft>
                <a:spcPts val="0"/>
              </a:spcAft>
              <a:defRPr/>
            </a:pPr>
            <a:r>
              <a:rPr lang="de-DE" sz="3200" dirty="0"/>
              <a:t>Zivilrechtlicher Unterlassungsanspruch der Eigentümer</a:t>
            </a:r>
          </a:p>
        </p:txBody>
      </p:sp>
      <p:sp>
        <p:nvSpPr>
          <p:cNvPr id="33796" name="WordArt 4"/>
          <p:cNvSpPr>
            <a:spLocks noChangeArrowheads="1" noChangeShapeType="1" noTextEdit="1"/>
          </p:cNvSpPr>
          <p:nvPr/>
        </p:nvSpPr>
        <p:spPr bwMode="auto">
          <a:xfrm>
            <a:off x="2843213"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466725" y="1989138"/>
            <a:ext cx="8229600" cy="3527425"/>
          </a:xfrm>
        </p:spPr>
        <p:txBody>
          <a:bodyPr/>
          <a:lstStyle/>
          <a:p>
            <a:pPr eaLnBrk="1" hangingPunct="1">
              <a:lnSpc>
                <a:spcPct val="80000"/>
              </a:lnSpc>
            </a:pPr>
            <a:r>
              <a:rPr lang="de-DE" sz="2800" smtClean="0"/>
              <a:t>Verbindliche Zusage für Lärmsanierung, </a:t>
            </a:r>
          </a:p>
          <a:p>
            <a:pPr eaLnBrk="1" hangingPunct="1">
              <a:lnSpc>
                <a:spcPct val="80000"/>
              </a:lnSpc>
            </a:pPr>
            <a:r>
              <a:rPr lang="de-DE" sz="2800" smtClean="0"/>
              <a:t>Reduzierung der Lärmbelastung auf max. 55 db(A) durch Maßnahmen wie</a:t>
            </a:r>
          </a:p>
          <a:p>
            <a:pPr lvl="1" eaLnBrk="1" hangingPunct="1">
              <a:lnSpc>
                <a:spcPct val="80000"/>
              </a:lnSpc>
            </a:pPr>
            <a:r>
              <a:rPr lang="de-DE" sz="2400" smtClean="0"/>
              <a:t>Langsamfahr</a:t>
            </a:r>
            <a:r>
              <a:rPr lang="de-DE" sz="2400" u="sng" smtClean="0"/>
              <a:t>gebote</a:t>
            </a:r>
            <a:r>
              <a:rPr lang="de-DE" sz="2400" smtClean="0"/>
              <a:t> mindestens in der Nähe von Wohngebieten!</a:t>
            </a:r>
          </a:p>
          <a:p>
            <a:pPr lvl="1" eaLnBrk="1" hangingPunct="1">
              <a:lnSpc>
                <a:spcPct val="80000"/>
              </a:lnSpc>
            </a:pPr>
            <a:r>
              <a:rPr lang="de-DE" sz="2400" smtClean="0"/>
              <a:t>Nachtfahrverbot</a:t>
            </a:r>
          </a:p>
          <a:p>
            <a:pPr lvl="1" eaLnBrk="1" hangingPunct="1">
              <a:lnSpc>
                <a:spcPct val="80000"/>
              </a:lnSpc>
            </a:pPr>
            <a:r>
              <a:rPr lang="de-DE" sz="2400" smtClean="0"/>
              <a:t>Größte Anstrengungen zur Vermeidung von Emissionen durch Aufrüstung bei Schienenqualität und an den Fahrzeugen! </a:t>
            </a:r>
          </a:p>
          <a:p>
            <a:pPr lvl="1" eaLnBrk="1" hangingPunct="1">
              <a:lnSpc>
                <a:spcPct val="80000"/>
              </a:lnSpc>
            </a:pPr>
            <a:r>
              <a:rPr lang="de-DE" sz="2400" smtClean="0"/>
              <a:t>oder ähnliche geeignete Maßnahmen </a:t>
            </a:r>
          </a:p>
          <a:p>
            <a:pPr eaLnBrk="1" hangingPunct="1">
              <a:lnSpc>
                <a:spcPct val="80000"/>
              </a:lnSpc>
            </a:pPr>
            <a:endParaRPr lang="de-DE" sz="1800" smtClean="0"/>
          </a:p>
          <a:p>
            <a:pPr eaLnBrk="1" hangingPunct="1">
              <a:lnSpc>
                <a:spcPct val="80000"/>
              </a:lnSpc>
            </a:pPr>
            <a:endParaRPr lang="de-DE" sz="1800" smtClean="0"/>
          </a:p>
        </p:txBody>
      </p:sp>
      <p:sp>
        <p:nvSpPr>
          <p:cNvPr id="87042" name="AutoShape 2"/>
          <p:cNvSpPr>
            <a:spLocks noGrp="1" noChangeArrowheads="1"/>
          </p:cNvSpPr>
          <p:nvPr>
            <p:ph type="title"/>
          </p:nvPr>
        </p:nvSpPr>
        <p:spPr/>
        <p:txBody>
          <a:bodyPr/>
          <a:lstStyle/>
          <a:p>
            <a:pPr eaLnBrk="1" fontAlgn="auto" hangingPunct="1">
              <a:spcAft>
                <a:spcPts val="0"/>
              </a:spcAft>
              <a:defRPr/>
            </a:pPr>
            <a:r>
              <a:rPr lang="de-DE" sz="3200" dirty="0" smtClean="0"/>
              <a:t>Was fordern die Bürgerinnen und Bürger?</a:t>
            </a:r>
            <a:endParaRPr lang="de-DE" sz="3200" dirty="0"/>
          </a:p>
        </p:txBody>
      </p:sp>
      <p:sp>
        <p:nvSpPr>
          <p:cNvPr id="34820" name="WordArt 4"/>
          <p:cNvSpPr>
            <a:spLocks noChangeArrowheads="1" noChangeShapeType="1" noTextEdit="1"/>
          </p:cNvSpPr>
          <p:nvPr/>
        </p:nvSpPr>
        <p:spPr bwMode="auto">
          <a:xfrm>
            <a:off x="2843213"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66725" y="1412875"/>
            <a:ext cx="8229600" cy="3887788"/>
          </a:xfrm>
        </p:spPr>
        <p:txBody>
          <a:bodyPr/>
          <a:lstStyle/>
          <a:p>
            <a:pPr eaLnBrk="1" hangingPunct="1">
              <a:lnSpc>
                <a:spcPct val="80000"/>
              </a:lnSpc>
            </a:pPr>
            <a:endParaRPr lang="de-DE" sz="2400" smtClean="0"/>
          </a:p>
          <a:p>
            <a:pPr eaLnBrk="1" hangingPunct="1">
              <a:lnSpc>
                <a:spcPct val="80000"/>
              </a:lnSpc>
            </a:pPr>
            <a:endParaRPr lang="de-DE" sz="2400" smtClean="0"/>
          </a:p>
          <a:p>
            <a:pPr eaLnBrk="1" hangingPunct="1">
              <a:lnSpc>
                <a:spcPct val="80000"/>
              </a:lnSpc>
            </a:pPr>
            <a:r>
              <a:rPr lang="de-DE" sz="3200" smtClean="0"/>
              <a:t>„Echte“ Bürgerbeteiligung und Bürgernähe – keine verwaltungstechnischen Tricks! </a:t>
            </a:r>
          </a:p>
          <a:p>
            <a:pPr eaLnBrk="1" hangingPunct="1">
              <a:lnSpc>
                <a:spcPct val="80000"/>
              </a:lnSpc>
            </a:pPr>
            <a:r>
              <a:rPr lang="de-DE" sz="3200" smtClean="0"/>
              <a:t>Erschütterungsimmissionen – Beweislast auf Emissionsverursacher übertragen!</a:t>
            </a:r>
          </a:p>
          <a:p>
            <a:pPr eaLnBrk="1" hangingPunct="1">
              <a:lnSpc>
                <a:spcPct val="80000"/>
              </a:lnSpc>
            </a:pPr>
            <a:endParaRPr lang="de-DE" sz="3200" smtClean="0"/>
          </a:p>
          <a:p>
            <a:pPr eaLnBrk="1" hangingPunct="1">
              <a:lnSpc>
                <a:spcPct val="80000"/>
              </a:lnSpc>
            </a:pPr>
            <a:endParaRPr lang="de-DE" sz="1800" smtClean="0"/>
          </a:p>
          <a:p>
            <a:pPr eaLnBrk="1" hangingPunct="1">
              <a:lnSpc>
                <a:spcPct val="80000"/>
              </a:lnSpc>
            </a:pPr>
            <a:endParaRPr lang="de-DE" sz="1800" smtClean="0"/>
          </a:p>
        </p:txBody>
      </p:sp>
      <p:sp>
        <p:nvSpPr>
          <p:cNvPr id="87042" name="AutoShape 2"/>
          <p:cNvSpPr>
            <a:spLocks noGrp="1" noChangeArrowheads="1"/>
          </p:cNvSpPr>
          <p:nvPr>
            <p:ph type="title"/>
          </p:nvPr>
        </p:nvSpPr>
        <p:spPr/>
        <p:txBody>
          <a:bodyPr/>
          <a:lstStyle/>
          <a:p>
            <a:pPr eaLnBrk="1" fontAlgn="auto" hangingPunct="1">
              <a:spcAft>
                <a:spcPts val="0"/>
              </a:spcAft>
              <a:defRPr/>
            </a:pPr>
            <a:r>
              <a:rPr lang="de-DE" sz="3200" dirty="0" smtClean="0"/>
              <a:t>Was fordern die Bürgerinnen und Bürger?</a:t>
            </a:r>
            <a:endParaRPr lang="de-DE" sz="3200" dirty="0"/>
          </a:p>
        </p:txBody>
      </p:sp>
      <p:sp>
        <p:nvSpPr>
          <p:cNvPr id="35844" name="WordArt 4"/>
          <p:cNvSpPr>
            <a:spLocks noChangeArrowheads="1" noChangeShapeType="1" noTextEdit="1"/>
          </p:cNvSpPr>
          <p:nvPr/>
        </p:nvSpPr>
        <p:spPr bwMode="auto">
          <a:xfrm>
            <a:off x="2970213" y="54451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66725" y="1412875"/>
            <a:ext cx="8229600" cy="3671888"/>
          </a:xfrm>
        </p:spPr>
        <p:txBody>
          <a:bodyPr>
            <a:normAutofit fontScale="92500"/>
          </a:bodyPr>
          <a:lstStyle/>
          <a:p>
            <a:pPr marL="365760" indent="-256032" eaLnBrk="1" fontAlgn="auto" hangingPunct="1">
              <a:lnSpc>
                <a:spcPct val="80000"/>
              </a:lnSpc>
              <a:spcAft>
                <a:spcPts val="0"/>
              </a:spcAft>
              <a:buFont typeface="Wingdings 3"/>
              <a:buChar char=""/>
              <a:defRPr/>
            </a:pPr>
            <a:endParaRPr lang="de-DE" sz="2400" dirty="0" smtClean="0"/>
          </a:p>
          <a:p>
            <a:pPr marL="365760" indent="-256032" eaLnBrk="1" fontAlgn="auto" hangingPunct="1">
              <a:lnSpc>
                <a:spcPct val="80000"/>
              </a:lnSpc>
              <a:spcAft>
                <a:spcPts val="0"/>
              </a:spcAft>
              <a:buFont typeface="Wingdings 3"/>
              <a:buChar char=""/>
              <a:defRPr/>
            </a:pPr>
            <a:endParaRPr lang="de-DE" sz="2400" dirty="0" smtClean="0"/>
          </a:p>
          <a:p>
            <a:pPr marL="365760" indent="-256032" eaLnBrk="1" fontAlgn="auto" hangingPunct="1">
              <a:lnSpc>
                <a:spcPct val="80000"/>
              </a:lnSpc>
              <a:spcAft>
                <a:spcPts val="0"/>
              </a:spcAft>
              <a:buFont typeface="Wingdings 3"/>
              <a:buChar char=""/>
              <a:defRPr/>
            </a:pPr>
            <a:r>
              <a:rPr lang="de-DE" sz="3000" dirty="0" smtClean="0"/>
              <a:t>Spätestens für die zweite Ausbaustufe Bau einer Umgehungstrasse für Güterverkehr </a:t>
            </a:r>
          </a:p>
          <a:p>
            <a:pPr marL="621348" lvl="1" indent="-256032" eaLnBrk="1" fontAlgn="auto" hangingPunct="1">
              <a:lnSpc>
                <a:spcPct val="80000"/>
              </a:lnSpc>
              <a:spcAft>
                <a:spcPts val="0"/>
              </a:spcAft>
              <a:buFont typeface="Wingdings 3"/>
              <a:buChar char=""/>
              <a:defRPr/>
            </a:pPr>
            <a:r>
              <a:rPr lang="de-DE" sz="2600" dirty="0" smtClean="0"/>
              <a:t>in den Bundesverkehrswegeplan aufnehmen</a:t>
            </a:r>
          </a:p>
          <a:p>
            <a:pPr marL="621348" lvl="1" indent="-256032" eaLnBrk="1" fontAlgn="auto" hangingPunct="1">
              <a:lnSpc>
                <a:spcPct val="80000"/>
              </a:lnSpc>
              <a:spcAft>
                <a:spcPts val="0"/>
              </a:spcAft>
              <a:buFont typeface="Wingdings 3"/>
              <a:buChar char=""/>
              <a:defRPr/>
            </a:pPr>
            <a:r>
              <a:rPr lang="de-DE" sz="2600" dirty="0" smtClean="0"/>
              <a:t>Keine konkrete Linie, sondern Korridor</a:t>
            </a:r>
          </a:p>
          <a:p>
            <a:pPr marL="621348" lvl="1" indent="-256032" eaLnBrk="1" fontAlgn="auto" hangingPunct="1">
              <a:lnSpc>
                <a:spcPct val="80000"/>
              </a:lnSpc>
              <a:spcAft>
                <a:spcPts val="0"/>
              </a:spcAft>
              <a:buFont typeface="Wingdings 3"/>
              <a:buChar char=""/>
              <a:defRPr/>
            </a:pPr>
            <a:r>
              <a:rPr lang="de-DE" sz="2600" dirty="0" smtClean="0"/>
              <a:t>Festlegung als vordringlich!</a:t>
            </a:r>
          </a:p>
          <a:p>
            <a:pPr marL="621348" lvl="1" indent="-256032" eaLnBrk="1" fontAlgn="auto" hangingPunct="1">
              <a:lnSpc>
                <a:spcPct val="80000"/>
              </a:lnSpc>
              <a:spcAft>
                <a:spcPts val="0"/>
              </a:spcAft>
              <a:buFont typeface="Wingdings 3"/>
              <a:buChar char=""/>
              <a:defRPr/>
            </a:pPr>
            <a:r>
              <a:rPr lang="de-DE" sz="2600" dirty="0" smtClean="0"/>
              <a:t>BVWP läuft 2015 aus</a:t>
            </a:r>
          </a:p>
          <a:p>
            <a:pPr marL="621348" lvl="1" indent="-256032" eaLnBrk="1" fontAlgn="auto" hangingPunct="1">
              <a:lnSpc>
                <a:spcPct val="80000"/>
              </a:lnSpc>
              <a:spcAft>
                <a:spcPts val="0"/>
              </a:spcAft>
              <a:buFont typeface="Wingdings 3"/>
              <a:buChar char=""/>
              <a:defRPr/>
            </a:pPr>
            <a:r>
              <a:rPr lang="de-DE" sz="2600" dirty="0" smtClean="0"/>
              <a:t>Festschreibung im Landesraumordnungsprogramm und dem regionalen Raumordnungsprogramm</a:t>
            </a:r>
          </a:p>
          <a:p>
            <a:pPr marL="621348" lvl="1" indent="-256032" eaLnBrk="1" fontAlgn="auto" hangingPunct="1">
              <a:lnSpc>
                <a:spcPct val="80000"/>
              </a:lnSpc>
              <a:spcAft>
                <a:spcPts val="0"/>
              </a:spcAft>
              <a:buFont typeface="Wingdings 3"/>
              <a:buChar char=""/>
              <a:defRPr/>
            </a:pPr>
            <a:endParaRPr lang="de-DE" sz="2600" dirty="0" smtClean="0"/>
          </a:p>
          <a:p>
            <a:pPr marL="365760" indent="-256032" eaLnBrk="1" fontAlgn="auto" hangingPunct="1">
              <a:lnSpc>
                <a:spcPct val="80000"/>
              </a:lnSpc>
              <a:spcAft>
                <a:spcPts val="0"/>
              </a:spcAft>
              <a:buFont typeface="Wingdings 3"/>
              <a:buChar char=""/>
              <a:defRPr/>
            </a:pPr>
            <a:endParaRPr lang="de-DE" sz="1800" dirty="0" smtClean="0"/>
          </a:p>
          <a:p>
            <a:pPr marL="365760" indent="-256032" eaLnBrk="1" fontAlgn="auto" hangingPunct="1">
              <a:lnSpc>
                <a:spcPct val="80000"/>
              </a:lnSpc>
              <a:spcAft>
                <a:spcPts val="0"/>
              </a:spcAft>
              <a:buFont typeface="Wingdings 3"/>
              <a:buChar char=""/>
              <a:defRPr/>
            </a:pPr>
            <a:endParaRPr lang="de-DE" sz="1800" dirty="0" smtClean="0"/>
          </a:p>
        </p:txBody>
      </p:sp>
      <p:sp>
        <p:nvSpPr>
          <p:cNvPr id="87042" name="AutoShape 2"/>
          <p:cNvSpPr>
            <a:spLocks noGrp="1" noChangeArrowheads="1"/>
          </p:cNvSpPr>
          <p:nvPr>
            <p:ph type="title"/>
          </p:nvPr>
        </p:nvSpPr>
        <p:spPr/>
        <p:txBody>
          <a:bodyPr/>
          <a:lstStyle/>
          <a:p>
            <a:pPr eaLnBrk="1" fontAlgn="auto" hangingPunct="1">
              <a:spcAft>
                <a:spcPts val="0"/>
              </a:spcAft>
              <a:defRPr/>
            </a:pPr>
            <a:r>
              <a:rPr lang="de-DE" sz="3200" dirty="0" smtClean="0"/>
              <a:t>Was fordern die Bürgerinnen und Bürger?</a:t>
            </a:r>
            <a:endParaRPr lang="de-DE" sz="3200" dirty="0"/>
          </a:p>
        </p:txBody>
      </p:sp>
      <p:sp>
        <p:nvSpPr>
          <p:cNvPr id="36868" name="WordArt 4"/>
          <p:cNvSpPr>
            <a:spLocks noChangeArrowheads="1" noChangeShapeType="1" noTextEdit="1"/>
          </p:cNvSpPr>
          <p:nvPr/>
        </p:nvSpPr>
        <p:spPr bwMode="auto">
          <a:xfrm>
            <a:off x="2843213"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ctrTitle"/>
          </p:nvPr>
        </p:nvSpPr>
        <p:spPr>
          <a:xfrm>
            <a:off x="395536" y="1773238"/>
            <a:ext cx="8229600" cy="2159818"/>
          </a:xfrm>
        </p:spPr>
        <p:txBody>
          <a:bodyPr/>
          <a:lstStyle/>
          <a:p>
            <a:pPr algn="ctr" eaLnBrk="1" fontAlgn="auto" hangingPunct="1">
              <a:spcAft>
                <a:spcPts val="0"/>
              </a:spcAft>
              <a:defRPr/>
            </a:pPr>
            <a:r>
              <a:rPr lang="de-DE" dirty="0" smtClean="0"/>
              <a:t>Danke!</a:t>
            </a:r>
            <a:br>
              <a:rPr lang="de-DE" dirty="0" smtClean="0"/>
            </a:br>
            <a:r>
              <a:rPr lang="de-DE" sz="3600" dirty="0" smtClean="0"/>
              <a:t/>
            </a:r>
            <a:br>
              <a:rPr lang="de-DE" sz="3600" dirty="0" smtClean="0"/>
            </a:br>
            <a:r>
              <a:rPr lang="de-DE" sz="3600" dirty="0" smtClean="0"/>
              <a:t>Werden Sie aktiv - </a:t>
            </a:r>
            <a:r>
              <a:rPr lang="de-DE" sz="3600" i="1" dirty="0" smtClean="0"/>
              <a:t>Machen Sie mit!</a:t>
            </a:r>
            <a:endParaRPr lang="de-DE" sz="3600" i="1" dirty="0"/>
          </a:p>
        </p:txBody>
      </p:sp>
      <p:sp>
        <p:nvSpPr>
          <p:cNvPr id="37891" name="Rectangle 3"/>
          <p:cNvSpPr>
            <a:spLocks noGrp="1" noChangeArrowheads="1"/>
          </p:cNvSpPr>
          <p:nvPr>
            <p:ph type="subTitle" idx="1"/>
          </p:nvPr>
        </p:nvSpPr>
        <p:spPr>
          <a:xfrm>
            <a:off x="2124075" y="4203700"/>
            <a:ext cx="4906963" cy="1822450"/>
          </a:xfrm>
        </p:spPr>
        <p:txBody>
          <a:bodyPr/>
          <a:lstStyle/>
          <a:p>
            <a:pPr marR="0" eaLnBrk="1" hangingPunct="1"/>
            <a:r>
              <a:rPr lang="de-DE" sz="3000" b="1" i="1" smtClean="0">
                <a:solidFill>
                  <a:srgbClr val="00B050"/>
                </a:solidFill>
              </a:rPr>
              <a:t>Für Sicherheit </a:t>
            </a:r>
          </a:p>
          <a:p>
            <a:pPr marR="0" eaLnBrk="1" hangingPunct="1"/>
            <a:r>
              <a:rPr lang="de-DE" sz="3000" i="1" smtClean="0">
                <a:solidFill>
                  <a:srgbClr val="FF0000"/>
                </a:solidFill>
              </a:rPr>
              <a:t>Gegen Erschütterungen</a:t>
            </a:r>
          </a:p>
          <a:p>
            <a:pPr marR="0" eaLnBrk="1" hangingPunct="1"/>
            <a:r>
              <a:rPr lang="de-DE" sz="3000" i="1" smtClean="0">
                <a:solidFill>
                  <a:srgbClr val="FFFF00"/>
                </a:solidFill>
              </a:rPr>
              <a:t>Gegen Lärm</a:t>
            </a:r>
            <a:r>
              <a:rPr lang="de-DE" i="1" smtClean="0">
                <a:solidFill>
                  <a:srgbClr val="FFFF00"/>
                </a:solidFill>
              </a:rPr>
              <a:t>  </a:t>
            </a:r>
          </a:p>
          <a:p>
            <a:pPr marR="0" eaLnBrk="1" hangingPunct="1"/>
            <a:endParaRPr lang="de-DE" smtClean="0"/>
          </a:p>
        </p:txBody>
      </p:sp>
      <p:sp>
        <p:nvSpPr>
          <p:cNvPr id="37892" name="WordArt 6"/>
          <p:cNvSpPr>
            <a:spLocks noChangeArrowheads="1" noChangeShapeType="1" noTextEdit="1"/>
          </p:cNvSpPr>
          <p:nvPr/>
        </p:nvSpPr>
        <p:spPr bwMode="auto">
          <a:xfrm>
            <a:off x="2555875" y="404813"/>
            <a:ext cx="3887788" cy="1368425"/>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755650" y="1773238"/>
            <a:ext cx="7693025" cy="3508375"/>
          </a:xfrm>
        </p:spPr>
        <p:txBody>
          <a:bodyPr>
            <a:normAutofit lnSpcReduction="10000"/>
          </a:bodyPr>
          <a:lstStyle/>
          <a:p>
            <a:pPr marL="365760" indent="-256032" eaLnBrk="1" fontAlgn="auto" hangingPunct="1">
              <a:lnSpc>
                <a:spcPct val="80000"/>
              </a:lnSpc>
              <a:spcAft>
                <a:spcPts val="0"/>
              </a:spcAft>
              <a:buFont typeface="Wingdings 3"/>
              <a:buChar char=""/>
              <a:defRPr/>
            </a:pPr>
            <a:r>
              <a:rPr lang="de-DE" sz="2800" dirty="0" smtClean="0"/>
              <a:t>Bis zu 2,7 Millionen Standardcontainer sollen ab 2012 im Jahr umgeschlagen werden.</a:t>
            </a:r>
          </a:p>
          <a:p>
            <a:pPr marL="109728" indent="0" eaLnBrk="1" fontAlgn="auto" hangingPunct="1">
              <a:lnSpc>
                <a:spcPct val="80000"/>
              </a:lnSpc>
              <a:spcAft>
                <a:spcPts val="0"/>
              </a:spcAft>
              <a:buFont typeface="Wingdings 3"/>
              <a:buNone/>
              <a:defRPr/>
            </a:pPr>
            <a:endParaRPr lang="de-DE" sz="2800" dirty="0" smtClean="0"/>
          </a:p>
          <a:p>
            <a:pPr marL="365760" indent="-256032" eaLnBrk="1" fontAlgn="auto" hangingPunct="1">
              <a:lnSpc>
                <a:spcPct val="80000"/>
              </a:lnSpc>
              <a:spcAft>
                <a:spcPts val="0"/>
              </a:spcAft>
              <a:buFont typeface="Wingdings 3"/>
              <a:buChar char=""/>
              <a:defRPr/>
            </a:pPr>
            <a:r>
              <a:rPr lang="de-DE" sz="2800" dirty="0" smtClean="0"/>
              <a:t>Ca. 20 Prozent der umgeschlagenen Container werden über Schiene an- und abtransportiert</a:t>
            </a:r>
          </a:p>
          <a:p>
            <a:pPr marL="365760" indent="-256032" eaLnBrk="1" fontAlgn="auto" hangingPunct="1">
              <a:lnSpc>
                <a:spcPct val="80000"/>
              </a:lnSpc>
              <a:spcAft>
                <a:spcPts val="0"/>
              </a:spcAft>
              <a:buFont typeface="Wingdings 3"/>
              <a:buChar char=""/>
              <a:defRPr/>
            </a:pPr>
            <a:endParaRPr lang="de-DE" sz="2800" dirty="0" smtClean="0"/>
          </a:p>
          <a:p>
            <a:pPr marL="365760" indent="-256032" eaLnBrk="1" fontAlgn="auto" hangingPunct="1">
              <a:lnSpc>
                <a:spcPct val="80000"/>
              </a:lnSpc>
              <a:spcAft>
                <a:spcPts val="0"/>
              </a:spcAft>
              <a:buFont typeface="Wingdings 3"/>
              <a:buChar char=""/>
              <a:defRPr/>
            </a:pPr>
            <a:r>
              <a:rPr lang="de-DE" sz="2800" dirty="0" smtClean="0"/>
              <a:t>Eröffnung </a:t>
            </a:r>
            <a:r>
              <a:rPr lang="de-DE" sz="2800" dirty="0"/>
              <a:t>ist für den 5. August 2012 geplant.</a:t>
            </a:r>
          </a:p>
          <a:p>
            <a:pPr marL="365760" indent="-256032" eaLnBrk="1" fontAlgn="auto" hangingPunct="1">
              <a:lnSpc>
                <a:spcPct val="80000"/>
              </a:lnSpc>
              <a:spcAft>
                <a:spcPts val="0"/>
              </a:spcAft>
              <a:buFont typeface="Wingdings 3"/>
              <a:buChar char=""/>
              <a:defRPr/>
            </a:pPr>
            <a:endParaRPr lang="de-DE" sz="2400" dirty="0" smtClean="0"/>
          </a:p>
          <a:p>
            <a:pPr marL="365760" indent="-256032" eaLnBrk="1" fontAlgn="auto" hangingPunct="1">
              <a:lnSpc>
                <a:spcPct val="80000"/>
              </a:lnSpc>
              <a:spcAft>
                <a:spcPts val="0"/>
              </a:spcAft>
              <a:buFont typeface="Wingdings 3"/>
              <a:buChar char=""/>
              <a:defRPr/>
            </a:pPr>
            <a:endParaRPr lang="de-DE" sz="2400" dirty="0" smtClean="0"/>
          </a:p>
        </p:txBody>
      </p:sp>
      <p:sp>
        <p:nvSpPr>
          <p:cNvPr id="91138" name="AutoShape 2"/>
          <p:cNvSpPr>
            <a:spLocks noGrp="1" noChangeArrowheads="1"/>
          </p:cNvSpPr>
          <p:nvPr>
            <p:ph type="title"/>
          </p:nvPr>
        </p:nvSpPr>
        <p:spPr>
          <a:xfrm>
            <a:off x="755576" y="404664"/>
            <a:ext cx="7924800" cy="1010816"/>
          </a:xfrm>
        </p:spPr>
        <p:txBody>
          <a:bodyPr/>
          <a:lstStyle/>
          <a:p>
            <a:pPr eaLnBrk="1" fontAlgn="auto" hangingPunct="1">
              <a:spcAft>
                <a:spcPts val="0"/>
              </a:spcAft>
              <a:defRPr/>
            </a:pPr>
            <a:r>
              <a:rPr lang="de-DE" dirty="0"/>
              <a:t>Jade-Weser-Port</a:t>
            </a:r>
          </a:p>
        </p:txBody>
      </p:sp>
      <p:sp>
        <p:nvSpPr>
          <p:cNvPr id="11268" name="WordArt 4"/>
          <p:cNvSpPr>
            <a:spLocks noChangeArrowheads="1" noChangeShapeType="1" noTextEdit="1"/>
          </p:cNvSpPr>
          <p:nvPr/>
        </p:nvSpPr>
        <p:spPr bwMode="auto">
          <a:xfrm>
            <a:off x="2916238" y="5678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457200" y="1481138"/>
            <a:ext cx="8229600" cy="3819525"/>
          </a:xfrm>
        </p:spPr>
        <p:txBody>
          <a:bodyPr/>
          <a:lstStyle/>
          <a:p>
            <a:pPr eaLnBrk="1" hangingPunct="1"/>
            <a:r>
              <a:rPr lang="de-DE" sz="2800" smtClean="0"/>
              <a:t>für den strukturschwachen nordwestdeutschen Wirtschaftsraum werden wichtige Impulse für den Arbeitsmarkt erwartet.</a:t>
            </a:r>
          </a:p>
          <a:p>
            <a:pPr eaLnBrk="1" hangingPunct="1"/>
            <a:r>
              <a:rPr lang="de-DE" sz="2800" smtClean="0"/>
              <a:t>In verschiedenen Studien wird von Gesamtzahlen zwischen 2100 und 5800 neuen Arbeitsplätzen ausgegangen</a:t>
            </a:r>
          </a:p>
          <a:p>
            <a:pPr eaLnBrk="1" hangingPunct="1"/>
            <a:endParaRPr lang="de-DE" sz="2400" smtClean="0"/>
          </a:p>
        </p:txBody>
      </p:sp>
      <p:sp>
        <p:nvSpPr>
          <p:cNvPr id="2" name="Titel 1"/>
          <p:cNvSpPr>
            <a:spLocks noGrp="1"/>
          </p:cNvSpPr>
          <p:nvPr>
            <p:ph type="title"/>
          </p:nvPr>
        </p:nvSpPr>
        <p:spPr/>
        <p:txBody>
          <a:bodyPr/>
          <a:lstStyle/>
          <a:p>
            <a:pPr eaLnBrk="1" fontAlgn="auto" hangingPunct="1">
              <a:spcAft>
                <a:spcPts val="0"/>
              </a:spcAft>
              <a:defRPr/>
            </a:pPr>
            <a:r>
              <a:rPr lang="de-DE" dirty="0" smtClean="0"/>
              <a:t>Wirtschaftliche Bedeutung</a:t>
            </a:r>
            <a:endParaRPr lang="de-DE" dirty="0"/>
          </a:p>
        </p:txBody>
      </p:sp>
      <p:sp>
        <p:nvSpPr>
          <p:cNvPr id="12292" name="WordArt 4"/>
          <p:cNvSpPr>
            <a:spLocks noChangeArrowheads="1" noChangeShapeType="1" noTextEdit="1"/>
          </p:cNvSpPr>
          <p:nvPr/>
        </p:nvSpPr>
        <p:spPr bwMode="auto">
          <a:xfrm>
            <a:off x="2941638"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413"/>
            <a:ext cx="8229600" cy="4321175"/>
          </a:xfrm>
        </p:spPr>
        <p:txBody>
          <a:bodyPr>
            <a:normAutofit lnSpcReduction="10000"/>
          </a:bodyPr>
          <a:lstStyle/>
          <a:p>
            <a:pPr marL="365760" indent="-256032" eaLnBrk="1" fontAlgn="auto" hangingPunct="1">
              <a:spcAft>
                <a:spcPts val="0"/>
              </a:spcAft>
              <a:buFont typeface="Wingdings 3"/>
              <a:buChar char=""/>
              <a:defRPr/>
            </a:pPr>
            <a:r>
              <a:rPr lang="de-DE" sz="2800" dirty="0" smtClean="0"/>
              <a:t>Wilhelmshaven </a:t>
            </a:r>
            <a:r>
              <a:rPr lang="de-DE" sz="2800" dirty="0"/>
              <a:t>und seine Umgebung </a:t>
            </a:r>
            <a:r>
              <a:rPr lang="de-DE" sz="2800" dirty="0" smtClean="0"/>
              <a:t>können nur </a:t>
            </a:r>
            <a:r>
              <a:rPr lang="de-DE" sz="2800" dirty="0"/>
              <a:t>ein begrenztes Ladungsaufkommen in der Region selber </a:t>
            </a:r>
            <a:r>
              <a:rPr lang="de-DE" sz="2800" dirty="0" smtClean="0"/>
              <a:t>generieren.</a:t>
            </a:r>
          </a:p>
          <a:p>
            <a:pPr marL="365760" indent="-256032" eaLnBrk="1" fontAlgn="auto" hangingPunct="1">
              <a:spcAft>
                <a:spcPts val="0"/>
              </a:spcAft>
              <a:buFont typeface="Wingdings 3"/>
              <a:buChar char=""/>
              <a:defRPr/>
            </a:pPr>
            <a:r>
              <a:rPr lang="de-DE" sz="2800" dirty="0" smtClean="0"/>
              <a:t>Teil </a:t>
            </a:r>
            <a:r>
              <a:rPr lang="de-DE" sz="2800" dirty="0"/>
              <a:t>der umgeschlagenen Container </a:t>
            </a:r>
            <a:r>
              <a:rPr lang="de-DE" sz="2800" dirty="0" smtClean="0"/>
              <a:t>soll in </a:t>
            </a:r>
            <a:r>
              <a:rPr lang="de-DE" sz="2800" dirty="0"/>
              <a:t>der Region </a:t>
            </a:r>
            <a:r>
              <a:rPr lang="de-DE" sz="2800" dirty="0" smtClean="0"/>
              <a:t>um Wilhelmshaven gehalten  und die </a:t>
            </a:r>
            <a:r>
              <a:rPr lang="de-DE" sz="2800" dirty="0"/>
              <a:t>Ladung </a:t>
            </a:r>
            <a:r>
              <a:rPr lang="de-DE" sz="2800" dirty="0" smtClean="0"/>
              <a:t>veredelt werden.</a:t>
            </a:r>
          </a:p>
          <a:p>
            <a:pPr marL="365760" indent="-256032" eaLnBrk="1" fontAlgn="auto" hangingPunct="1">
              <a:spcAft>
                <a:spcPts val="0"/>
              </a:spcAft>
              <a:buFont typeface="Wingdings 3"/>
              <a:buChar char=""/>
              <a:defRPr/>
            </a:pPr>
            <a:r>
              <a:rPr lang="de-DE" sz="2800" dirty="0" smtClean="0"/>
              <a:t>Ein </a:t>
            </a:r>
            <a:r>
              <a:rPr lang="de-DE" sz="2800" dirty="0"/>
              <a:t>Jahr vor Inbetriebnahme war erst ein Betrieb gefunden, der sich ansiedeln möchte</a:t>
            </a:r>
            <a:r>
              <a:rPr lang="de-DE" sz="2800" dirty="0" smtClean="0"/>
              <a:t>.</a:t>
            </a:r>
            <a:endParaRPr lang="de-DE" sz="2800" dirty="0"/>
          </a:p>
          <a:p>
            <a:pPr marL="365760" indent="-256032" eaLnBrk="1" fontAlgn="auto" hangingPunct="1">
              <a:spcAft>
                <a:spcPts val="0"/>
              </a:spcAft>
              <a:buFont typeface="Wingdings 3"/>
              <a:buChar char=""/>
              <a:defRPr/>
            </a:pPr>
            <a:endParaRPr lang="de-DE" sz="2400" dirty="0"/>
          </a:p>
        </p:txBody>
      </p:sp>
      <p:sp>
        <p:nvSpPr>
          <p:cNvPr id="2" name="Titel 1"/>
          <p:cNvSpPr>
            <a:spLocks noGrp="1"/>
          </p:cNvSpPr>
          <p:nvPr>
            <p:ph type="title"/>
          </p:nvPr>
        </p:nvSpPr>
        <p:spPr/>
        <p:txBody>
          <a:bodyPr/>
          <a:lstStyle/>
          <a:p>
            <a:pPr eaLnBrk="1" fontAlgn="auto" hangingPunct="1">
              <a:spcAft>
                <a:spcPts val="0"/>
              </a:spcAft>
              <a:defRPr/>
            </a:pPr>
            <a:r>
              <a:rPr lang="de-DE" dirty="0"/>
              <a:t>Wirtschaftliche Bedeutung</a:t>
            </a:r>
          </a:p>
        </p:txBody>
      </p:sp>
      <p:sp>
        <p:nvSpPr>
          <p:cNvPr id="13316" name="WordArt 4"/>
          <p:cNvSpPr>
            <a:spLocks noChangeArrowheads="1" noChangeShapeType="1" noTextEdit="1"/>
          </p:cNvSpPr>
          <p:nvPr/>
        </p:nvSpPr>
        <p:spPr bwMode="auto">
          <a:xfrm>
            <a:off x="2936875" y="5805488"/>
            <a:ext cx="3476625" cy="7747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nhaltsplatzhalter 2"/>
          <p:cNvSpPr>
            <a:spLocks noGrp="1"/>
          </p:cNvSpPr>
          <p:nvPr>
            <p:ph idx="1"/>
          </p:nvPr>
        </p:nvSpPr>
        <p:spPr>
          <a:xfrm>
            <a:off x="457200" y="1600200"/>
            <a:ext cx="8229600" cy="3989388"/>
          </a:xfrm>
        </p:spPr>
        <p:txBody>
          <a:bodyPr/>
          <a:lstStyle/>
          <a:p>
            <a:pPr eaLnBrk="1" hangingPunct="1"/>
            <a:r>
              <a:rPr lang="de-DE" sz="2800" smtClean="0"/>
              <a:t>Verteilung der ankommende Güter </a:t>
            </a:r>
          </a:p>
          <a:p>
            <a:pPr lvl="1" eaLnBrk="1" hangingPunct="1"/>
            <a:r>
              <a:rPr lang="de-DE" smtClean="0"/>
              <a:t>über das Wasser</a:t>
            </a:r>
          </a:p>
          <a:p>
            <a:pPr lvl="2" eaLnBrk="1" hangingPunct="1"/>
            <a:r>
              <a:rPr lang="de-DE" smtClean="0"/>
              <a:t>über Außenweser?</a:t>
            </a:r>
          </a:p>
          <a:p>
            <a:pPr lvl="1" eaLnBrk="1" hangingPunct="1"/>
            <a:r>
              <a:rPr lang="de-DE" smtClean="0"/>
              <a:t>über die Straße</a:t>
            </a:r>
          </a:p>
          <a:p>
            <a:pPr lvl="2" eaLnBrk="1" hangingPunct="1"/>
            <a:r>
              <a:rPr lang="de-DE" smtClean="0"/>
              <a:t>BAB A29/A28 Richtung Bremen bzw.</a:t>
            </a:r>
          </a:p>
          <a:p>
            <a:pPr lvl="2" eaLnBrk="1" hangingPunct="1"/>
            <a:r>
              <a:rPr lang="de-DE" smtClean="0"/>
              <a:t>geplante BAB A20 durch Wesertunnel Richtung Stade </a:t>
            </a:r>
          </a:p>
          <a:p>
            <a:pPr lvl="1" eaLnBrk="1" hangingPunct="1"/>
            <a:r>
              <a:rPr lang="de-DE" smtClean="0"/>
              <a:t>über die Schiene</a:t>
            </a:r>
          </a:p>
          <a:p>
            <a:pPr lvl="2" eaLnBrk="1" hangingPunct="1"/>
            <a:r>
              <a:rPr lang="de-DE" smtClean="0"/>
              <a:t>Wilhelmshaven – Oldenburg – Bremen </a:t>
            </a:r>
          </a:p>
          <a:p>
            <a:pPr lvl="2" eaLnBrk="1" hangingPunct="1"/>
            <a:r>
              <a:rPr lang="de-DE" smtClean="0"/>
              <a:t>im geringem Umfang Richtung Ruhrgebiet</a:t>
            </a:r>
          </a:p>
          <a:p>
            <a:pPr lvl="1" eaLnBrk="1" hangingPunct="1"/>
            <a:endParaRPr lang="de-DE" smtClean="0"/>
          </a:p>
        </p:txBody>
      </p:sp>
      <p:sp>
        <p:nvSpPr>
          <p:cNvPr id="2" name="Titel 1"/>
          <p:cNvSpPr>
            <a:spLocks noGrp="1"/>
          </p:cNvSpPr>
          <p:nvPr>
            <p:ph type="title"/>
          </p:nvPr>
        </p:nvSpPr>
        <p:spPr/>
        <p:txBody>
          <a:bodyPr/>
          <a:lstStyle/>
          <a:p>
            <a:pPr eaLnBrk="1" fontAlgn="auto" hangingPunct="1">
              <a:spcAft>
                <a:spcPts val="0"/>
              </a:spcAft>
              <a:defRPr/>
            </a:pPr>
            <a:r>
              <a:rPr lang="de-DE" dirty="0" smtClean="0"/>
              <a:t>Verkehrsanbindungen</a:t>
            </a:r>
            <a:endParaRPr lang="de-DE" dirty="0"/>
          </a:p>
        </p:txBody>
      </p:sp>
      <p:sp>
        <p:nvSpPr>
          <p:cNvPr id="14340" name="WordArt 4"/>
          <p:cNvSpPr>
            <a:spLocks noChangeArrowheads="1" noChangeShapeType="1" noTextEdit="1"/>
          </p:cNvSpPr>
          <p:nvPr/>
        </p:nvSpPr>
        <p:spPr bwMode="auto">
          <a:xfrm>
            <a:off x="2916238" y="5678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060575"/>
            <a:ext cx="8229600" cy="3946525"/>
          </a:xfrm>
        </p:spPr>
        <p:txBody>
          <a:bodyPr/>
          <a:lstStyle/>
          <a:p>
            <a:pPr eaLnBrk="1" hangingPunct="1"/>
            <a:r>
              <a:rPr lang="de-DE" sz="2800" smtClean="0"/>
              <a:t>geplante Jahresumschlag des J-W-P- von 2,7 Mio Standardcontainern  </a:t>
            </a:r>
          </a:p>
          <a:p>
            <a:pPr eaLnBrk="1" hangingPunct="1"/>
            <a:r>
              <a:rPr lang="de-DE" sz="2800" smtClean="0"/>
              <a:t>225 Güterzüge für Abtransport der Ladung benötigt</a:t>
            </a:r>
          </a:p>
          <a:p>
            <a:pPr eaLnBrk="1" hangingPunct="1"/>
            <a:r>
              <a:rPr lang="de-DE" sz="2800" smtClean="0"/>
              <a:t>Rechnerisch 92 Güterzüge pro Tag (insbesondere nachts?)</a:t>
            </a:r>
          </a:p>
        </p:txBody>
      </p:sp>
      <p:sp>
        <p:nvSpPr>
          <p:cNvPr id="94210" name="AutoShape 2"/>
          <p:cNvSpPr>
            <a:spLocks noGrp="1" noChangeArrowheads="1"/>
          </p:cNvSpPr>
          <p:nvPr>
            <p:ph type="title"/>
          </p:nvPr>
        </p:nvSpPr>
        <p:spPr/>
        <p:txBody>
          <a:bodyPr/>
          <a:lstStyle/>
          <a:p>
            <a:pPr eaLnBrk="1" fontAlgn="auto" hangingPunct="1">
              <a:spcAft>
                <a:spcPts val="0"/>
              </a:spcAft>
              <a:defRPr/>
            </a:pPr>
            <a:r>
              <a:rPr lang="de-DE" dirty="0"/>
              <a:t>Milchmädchenrechnung?</a:t>
            </a:r>
          </a:p>
        </p:txBody>
      </p:sp>
      <p:sp>
        <p:nvSpPr>
          <p:cNvPr id="15364" name="WordArt 4"/>
          <p:cNvSpPr>
            <a:spLocks noChangeArrowheads="1" noChangeShapeType="1" noTextEdit="1"/>
          </p:cNvSpPr>
          <p:nvPr/>
        </p:nvSpPr>
        <p:spPr bwMode="auto">
          <a:xfrm>
            <a:off x="2700338" y="5661025"/>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1700213"/>
            <a:ext cx="8229600" cy="3673475"/>
          </a:xfrm>
        </p:spPr>
        <p:txBody>
          <a:bodyPr/>
          <a:lstStyle/>
          <a:p>
            <a:pPr eaLnBrk="1" hangingPunct="1">
              <a:lnSpc>
                <a:spcPct val="80000"/>
              </a:lnSpc>
            </a:pPr>
            <a:r>
              <a:rPr lang="de-DE" sz="2800" smtClean="0"/>
              <a:t>Verkehrsgutachten zur Hinterland-anbindung des JWP vom Mai 2003:</a:t>
            </a:r>
          </a:p>
          <a:p>
            <a:pPr lvl="1" eaLnBrk="1" hangingPunct="1">
              <a:lnSpc>
                <a:spcPct val="80000"/>
              </a:lnSpc>
            </a:pPr>
            <a:r>
              <a:rPr lang="de-DE" sz="2800" smtClean="0"/>
              <a:t>JWP muss 24 Std. am Tag erreichbar sein.</a:t>
            </a:r>
          </a:p>
          <a:p>
            <a:pPr lvl="1" eaLnBrk="1" hangingPunct="1">
              <a:lnSpc>
                <a:spcPct val="80000"/>
              </a:lnSpc>
            </a:pPr>
            <a:r>
              <a:rPr lang="de-DE" sz="2800" smtClean="0"/>
              <a:t>In der Nacht Hauptverkehrszeit.</a:t>
            </a:r>
          </a:p>
          <a:p>
            <a:pPr lvl="1" eaLnBrk="1" hangingPunct="1">
              <a:lnSpc>
                <a:spcPct val="80000"/>
              </a:lnSpc>
            </a:pPr>
            <a:r>
              <a:rPr lang="de-DE" sz="2800" smtClean="0"/>
              <a:t>möglichst später Verladeschluss am Abend und ein frühes Eintreffen der Ladeeinheiten am Morgen. </a:t>
            </a:r>
          </a:p>
          <a:p>
            <a:pPr lvl="1" eaLnBrk="1" hangingPunct="1">
              <a:lnSpc>
                <a:spcPct val="80000"/>
              </a:lnSpc>
            </a:pPr>
            <a:r>
              <a:rPr lang="de-DE" sz="2800" smtClean="0"/>
              <a:t>Die Züge fahren idealerweise im sogenannten Nachtsprung, </a:t>
            </a:r>
          </a:p>
        </p:txBody>
      </p:sp>
      <p:sp>
        <p:nvSpPr>
          <p:cNvPr id="81922" name="AutoShape 2"/>
          <p:cNvSpPr>
            <a:spLocks noGrp="1" noChangeArrowheads="1"/>
          </p:cNvSpPr>
          <p:nvPr>
            <p:ph type="title"/>
          </p:nvPr>
        </p:nvSpPr>
        <p:spPr/>
        <p:txBody>
          <a:bodyPr/>
          <a:lstStyle/>
          <a:p>
            <a:pPr eaLnBrk="1" fontAlgn="auto" hangingPunct="1">
              <a:spcAft>
                <a:spcPts val="0"/>
              </a:spcAft>
              <a:defRPr/>
            </a:pPr>
            <a:r>
              <a:rPr lang="de-DE" sz="3600" dirty="0" smtClean="0"/>
              <a:t>JWP steht und fällt mit Nachtverkehr </a:t>
            </a:r>
            <a:endParaRPr lang="de-DE" sz="3600" dirty="0"/>
          </a:p>
        </p:txBody>
      </p:sp>
      <p:sp>
        <p:nvSpPr>
          <p:cNvPr id="16388" name="WordArt 4"/>
          <p:cNvSpPr>
            <a:spLocks noChangeArrowheads="1" noChangeShapeType="1" noTextEdit="1"/>
          </p:cNvSpPr>
          <p:nvPr/>
        </p:nvSpPr>
        <p:spPr bwMode="auto">
          <a:xfrm>
            <a:off x="2843213"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700213"/>
            <a:ext cx="8229600" cy="3673475"/>
          </a:xfrm>
        </p:spPr>
        <p:txBody>
          <a:bodyPr/>
          <a:lstStyle/>
          <a:p>
            <a:pPr eaLnBrk="1" hangingPunct="1">
              <a:lnSpc>
                <a:spcPct val="80000"/>
              </a:lnSpc>
            </a:pPr>
            <a:r>
              <a:rPr lang="de-DE" sz="2800" smtClean="0"/>
              <a:t>bis 2015 das 4-fache an Bahnverkehr täglich (Anzahl x Länge)   </a:t>
            </a:r>
          </a:p>
          <a:p>
            <a:pPr eaLnBrk="1" hangingPunct="1">
              <a:lnSpc>
                <a:spcPct val="80000"/>
              </a:lnSpc>
            </a:pPr>
            <a:r>
              <a:rPr lang="de-DE" sz="2800" smtClean="0"/>
              <a:t>Zusätzliche Güterzüge dann mindestens 700 Meter lang</a:t>
            </a:r>
          </a:p>
          <a:p>
            <a:pPr eaLnBrk="1" hangingPunct="1">
              <a:lnSpc>
                <a:spcPct val="80000"/>
              </a:lnSpc>
            </a:pPr>
            <a:r>
              <a:rPr lang="de-DE" sz="2800" smtClean="0"/>
              <a:t>Alle 8 bis 15 Minuten ein Zug (nachts!)</a:t>
            </a:r>
          </a:p>
          <a:p>
            <a:pPr eaLnBrk="1" hangingPunct="1">
              <a:lnSpc>
                <a:spcPct val="80000"/>
              </a:lnSpc>
            </a:pPr>
            <a:r>
              <a:rPr lang="de-DE" sz="2800" smtClean="0"/>
              <a:t>Eisenbahnknoten Bremen muss bis 2015 ein Drittel </a:t>
            </a:r>
            <a:r>
              <a:rPr lang="de-DE" sz="2800" b="1" smtClean="0"/>
              <a:t>mehr</a:t>
            </a:r>
            <a:r>
              <a:rPr lang="de-DE" sz="2800" smtClean="0"/>
              <a:t> abfertigen –heute schon ausgelastet („Oldenburger Kurve“)</a:t>
            </a:r>
          </a:p>
          <a:p>
            <a:pPr eaLnBrk="1" hangingPunct="1">
              <a:lnSpc>
                <a:spcPct val="80000"/>
              </a:lnSpc>
            </a:pPr>
            <a:r>
              <a:rPr lang="de-DE" sz="2800" smtClean="0"/>
              <a:t>lange Schrankenschließungen </a:t>
            </a:r>
          </a:p>
          <a:p>
            <a:pPr eaLnBrk="1" hangingPunct="1">
              <a:lnSpc>
                <a:spcPct val="80000"/>
              </a:lnSpc>
            </a:pPr>
            <a:r>
              <a:rPr lang="de-DE" sz="2800" smtClean="0"/>
              <a:t>Erhöhtes Risiko von Unfällen  </a:t>
            </a:r>
          </a:p>
          <a:p>
            <a:pPr lvl="1" eaLnBrk="1" hangingPunct="1">
              <a:lnSpc>
                <a:spcPct val="80000"/>
              </a:lnSpc>
            </a:pPr>
            <a:endParaRPr lang="de-DE" sz="1600" smtClean="0"/>
          </a:p>
        </p:txBody>
      </p:sp>
      <p:sp>
        <p:nvSpPr>
          <p:cNvPr id="81922" name="AutoShape 2"/>
          <p:cNvSpPr>
            <a:spLocks noGrp="1" noChangeArrowheads="1"/>
          </p:cNvSpPr>
          <p:nvPr>
            <p:ph type="title"/>
          </p:nvPr>
        </p:nvSpPr>
        <p:spPr/>
        <p:txBody>
          <a:bodyPr/>
          <a:lstStyle/>
          <a:p>
            <a:pPr eaLnBrk="1" fontAlgn="auto" hangingPunct="1">
              <a:spcAft>
                <a:spcPts val="0"/>
              </a:spcAft>
              <a:defRPr/>
            </a:pPr>
            <a:r>
              <a:rPr lang="de-DE" dirty="0" smtClean="0"/>
              <a:t>Worum geht es auch?</a:t>
            </a:r>
            <a:endParaRPr lang="de-DE" dirty="0"/>
          </a:p>
        </p:txBody>
      </p:sp>
      <p:sp>
        <p:nvSpPr>
          <p:cNvPr id="17412" name="WordArt 4"/>
          <p:cNvSpPr>
            <a:spLocks noChangeArrowheads="1" noChangeShapeType="1" noTextEdit="1"/>
          </p:cNvSpPr>
          <p:nvPr/>
        </p:nvSpPr>
        <p:spPr bwMode="auto">
          <a:xfrm>
            <a:off x="2843213" y="5805488"/>
            <a:ext cx="3476625" cy="685800"/>
          </a:xfrm>
          <a:prstGeom prst="rect">
            <a:avLst/>
          </a:prstGeom>
        </p:spPr>
        <p:txBody>
          <a:bodyPr wrap="none" fromWordArt="1">
            <a:prstTxWarp prst="textCanUp">
              <a:avLst>
                <a:gd name="adj" fmla="val 76829"/>
              </a:avLst>
            </a:prstTxWarp>
          </a:bodyPr>
          <a:lstStyle/>
          <a:p>
            <a:pPr algn="ctr"/>
            <a:r>
              <a:rPr lang="de-DE" b="1" kern="10">
                <a:ln w="9525">
                  <a:noFill/>
                  <a:round/>
                  <a:headEnd/>
                  <a:tailEnd/>
                </a:ln>
                <a:solidFill>
                  <a:srgbClr val="0018A8"/>
                </a:solidFill>
                <a:latin typeface="Arial Black"/>
              </a:rPr>
              <a:t>Aktionsbündnis für</a:t>
            </a:r>
          </a:p>
          <a:p>
            <a:pPr algn="ctr"/>
            <a:r>
              <a:rPr lang="de-DE" b="1" kern="10">
                <a:ln w="9525">
                  <a:noFill/>
                  <a:round/>
                  <a:headEnd/>
                  <a:tailEnd/>
                </a:ln>
                <a:solidFill>
                  <a:srgbClr val="0018A8"/>
                </a:solidFill>
                <a:latin typeface="Arial Black"/>
              </a:rPr>
              <a:t> "Sicherheit und Nachtruhe </a:t>
            </a:r>
          </a:p>
          <a:p>
            <a:pPr algn="ctr"/>
            <a:r>
              <a:rPr lang="de-DE" b="1" kern="10">
                <a:ln w="9525">
                  <a:noFill/>
                  <a:round/>
                  <a:headEnd/>
                  <a:tailEnd/>
                </a:ln>
                <a:solidFill>
                  <a:srgbClr val="0018A8"/>
                </a:solidFill>
                <a:latin typeface="Arial Black"/>
              </a:rPr>
              <a:t>an der Bahn"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3398</Words>
  <Application>Microsoft Office PowerPoint</Application>
  <PresentationFormat>Bildschirmpräsentation (4:3)</PresentationFormat>
  <Paragraphs>455</Paragraphs>
  <Slides>29</Slides>
  <Notes>29</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Arial</vt:lpstr>
      <vt:lpstr>Lucida Sans Unicode</vt:lpstr>
      <vt:lpstr>Wingdings 3</vt:lpstr>
      <vt:lpstr>Verdana</vt:lpstr>
      <vt:lpstr>Wingdings 2</vt:lpstr>
      <vt:lpstr>Calibri</vt:lpstr>
      <vt:lpstr>Wingdings</vt:lpstr>
      <vt:lpstr>Deimos</vt:lpstr>
      <vt:lpstr>Sicherheit und Immissionsschutz</vt:lpstr>
      <vt:lpstr>Jade-Weser-Port</vt:lpstr>
      <vt:lpstr>Jade-Weser-Port</vt:lpstr>
      <vt:lpstr>Wirtschaftliche Bedeutung</vt:lpstr>
      <vt:lpstr>Wirtschaftliche Bedeutung</vt:lpstr>
      <vt:lpstr>Verkehrsanbindungen</vt:lpstr>
      <vt:lpstr>Milchmädchenrechnung?</vt:lpstr>
      <vt:lpstr>JWP steht und fällt mit Nachtverkehr </vt:lpstr>
      <vt:lpstr>Worum geht es auch?</vt:lpstr>
      <vt:lpstr>Transport von Gefahrgütern Havariekonzept?</vt:lpstr>
      <vt:lpstr>Transport von Gefahrgütern Beispiele für Risiken  </vt:lpstr>
      <vt:lpstr>Schädliche Erschütterungsimmissionen (Umwelteinwirkungen)</vt:lpstr>
      <vt:lpstr>Schädliche Erschütterungsimmissionen (Umwelteinwirkungen) </vt:lpstr>
      <vt:lpstr>Schädliche Erschütterungsimmissionen (Umwelteinwirkungen)</vt:lpstr>
      <vt:lpstr>Lärmschutzbestimmungen</vt:lpstr>
      <vt:lpstr>Mehr Schutz vor Lärm – nicht für Alle!</vt:lpstr>
      <vt:lpstr>Besonders schädlicher Schienenlärm</vt:lpstr>
      <vt:lpstr>Lärmschutz</vt:lpstr>
      <vt:lpstr>Lärmschutz</vt:lpstr>
      <vt:lpstr>Schallschutzwände</vt:lpstr>
      <vt:lpstr>Lärmschutzwände</vt:lpstr>
      <vt:lpstr>Schallimmissionsplan für Hude</vt:lpstr>
      <vt:lpstr>Technische Maßnahmen für Reduzierung Bahnlärm</vt:lpstr>
      <vt:lpstr>Lärmmessung</vt:lpstr>
      <vt:lpstr>Zivilrechtlicher Unterlassungsanspruch der Eigentümer</vt:lpstr>
      <vt:lpstr>Was fordern die Bürgerinnen und Bürger?</vt:lpstr>
      <vt:lpstr>Was fordern die Bürgerinnen und Bürger?</vt:lpstr>
      <vt:lpstr>Was fordern die Bürgerinnen und Bürger?</vt:lpstr>
      <vt:lpstr>Danke!  Werden Sie aktiv - Machen Sie mit!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Dieter</dc:creator>
  <cp:lastModifiedBy>Günter Knebel </cp:lastModifiedBy>
  <cp:revision>71</cp:revision>
  <cp:lastPrinted>2012-02-24T11:54:49Z</cp:lastPrinted>
  <dcterms:created xsi:type="dcterms:W3CDTF">2011-11-14T19:09:59Z</dcterms:created>
  <dcterms:modified xsi:type="dcterms:W3CDTF">2012-03-18T08:55:37Z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