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936" r:id="rId1"/>
  </p:sldMasterIdLst>
  <p:sldIdLst>
    <p:sldId id="286" r:id="rId2"/>
    <p:sldId id="380" r:id="rId3"/>
    <p:sldId id="406" r:id="rId4"/>
    <p:sldId id="394" r:id="rId5"/>
    <p:sldId id="395" r:id="rId6"/>
    <p:sldId id="407" r:id="rId7"/>
    <p:sldId id="396" r:id="rId8"/>
    <p:sldId id="397" r:id="rId9"/>
    <p:sldId id="398" r:id="rId10"/>
    <p:sldId id="399" r:id="rId11"/>
    <p:sldId id="400" r:id="rId12"/>
    <p:sldId id="401" r:id="rId13"/>
    <p:sldId id="408" r:id="rId14"/>
    <p:sldId id="409" r:id="rId15"/>
    <p:sldId id="410" r:id="rId16"/>
    <p:sldId id="411" r:id="rId17"/>
    <p:sldId id="412" r:id="rId18"/>
    <p:sldId id="413" r:id="rId19"/>
    <p:sldId id="414" r:id="rId20"/>
    <p:sldId id="415" r:id="rId21"/>
    <p:sldId id="419"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71" autoAdjust="0"/>
  </p:normalViewPr>
  <p:slideViewPr>
    <p:cSldViewPr>
      <p:cViewPr varScale="1">
        <p:scale>
          <a:sx n="111" d="100"/>
          <a:sy n="111" d="100"/>
        </p:scale>
        <p:origin x="1596" y="96"/>
      </p:cViewPr>
      <p:guideLst>
        <p:guide orient="horz" pos="2160"/>
        <p:guide pos="2880"/>
      </p:guideLst>
    </p:cSldViewPr>
  </p:slideViewPr>
  <p:outlineViewPr>
    <p:cViewPr>
      <p:scale>
        <a:sx n="33" d="100"/>
        <a:sy n="33" d="100"/>
      </p:scale>
      <p:origin x="48"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tableStyles" Target="tableStyle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viewProps" Target="view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presProps" Target="pres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09T12:57:38.315"/>
    </inkml:context>
    <inkml:brush xml:id="br0">
      <inkml:brushProperty name="width" value="0.3" units="cm"/>
      <inkml:brushProperty name="height" value="0.6" units="cm"/>
      <inkml:brushProperty name="color" value="#E6E6E6"/>
      <inkml:brushProperty name="tip" value="rectangle"/>
      <inkml:brushProperty name="rasterOp" value="maskPen"/>
      <inkml:brushProperty name="ignorePressure" value="1"/>
    </inkml:brush>
  </inkml:definitions>
  <inkml:trace contextRef="#ctx0" brushRef="#br0">1 0,'0'0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09T13:01:55.106"/>
    </inkml:context>
    <inkml:brush xml:id="br0">
      <inkml:brushProperty name="width" value="0.3" units="cm"/>
      <inkml:brushProperty name="height" value="0.6" units="cm"/>
      <inkml:brushProperty name="color" value="#E6E6E6"/>
      <inkml:brushProperty name="tip" value="rectangle"/>
      <inkml:brushProperty name="rasterOp" value="maskPen"/>
      <inkml:brushProperty name="ignorePressure" value="1"/>
    </inkml:brush>
  </inkml:definitions>
  <inkml:trace contextRef="#ctx0" brushRef="#br0">0 1,'0'0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09T13:01:55.470"/>
    </inkml:context>
    <inkml:brush xml:id="br0">
      <inkml:brushProperty name="width" value="0.3" units="cm"/>
      <inkml:brushProperty name="height" value="0.6" units="cm"/>
      <inkml:brushProperty name="color" value="#E6E6E6"/>
      <inkml:brushProperty name="tip" value="rectangle"/>
      <inkml:brushProperty name="rasterOp" value="maskPen"/>
      <inkml:brushProperty name="ignorePressure" value="1"/>
    </inkml:brush>
  </inkml:definitions>
  <inkml:trace contextRef="#ctx0" brushRef="#br0">0 1,'0'0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09T13:01:56.410"/>
    </inkml:context>
    <inkml:brush xml:id="br0">
      <inkml:brushProperty name="width" value="0.3" units="cm"/>
      <inkml:brushProperty name="height" value="0.6" units="cm"/>
      <inkml:brushProperty name="color" value="#E6E6E6"/>
      <inkml:brushProperty name="tip" value="rectangle"/>
      <inkml:brushProperty name="rasterOp" value="maskPen"/>
      <inkml:brushProperty name="ignorePressure" value="1"/>
    </inkml:brush>
  </inkml:definitions>
  <inkml:trace contextRef="#ctx0" brushRef="#br0">1 0,'0'0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09T13:01:57.497"/>
    </inkml:context>
    <inkml:brush xml:id="br0">
      <inkml:brushProperty name="width" value="0.3" units="cm"/>
      <inkml:brushProperty name="height" value="0.6" units="cm"/>
      <inkml:brushProperty name="color" value="#E6E6E6"/>
      <inkml:brushProperty name="tip" value="rectangle"/>
      <inkml:brushProperty name="rasterOp" value="maskPen"/>
      <inkml:brushProperty name="ignorePressure" value="1"/>
    </inkml:brush>
  </inkml:definitions>
  <inkml:trace contextRef="#ctx0" brushRef="#br0">0 1,'0'0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09T13:02:11.044"/>
    </inkml:context>
    <inkml:brush xml:id="br0">
      <inkml:brushProperty name="width" value="0.3" units="cm"/>
      <inkml:brushProperty name="height" value="0.6" units="cm"/>
      <inkml:brushProperty name="color" value="#E6E6E6"/>
      <inkml:brushProperty name="tip" value="rectangle"/>
      <inkml:brushProperty name="rasterOp" value="maskPen"/>
      <inkml:brushProperty name="ignorePressure" value="1"/>
    </inkml:brush>
  </inkml:definitions>
  <inkml:trace contextRef="#ctx0" brushRef="#br0">0 1,'0'0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09T13:02:11.707"/>
    </inkml:context>
    <inkml:brush xml:id="br0">
      <inkml:brushProperty name="width" value="0.3" units="cm"/>
      <inkml:brushProperty name="height" value="0.6" units="cm"/>
      <inkml:brushProperty name="color" value="#E6E6E6"/>
      <inkml:brushProperty name="tip" value="rectangle"/>
      <inkml:brushProperty name="rasterOp" value="maskPen"/>
      <inkml:brushProperty name="ignorePressure" value="1"/>
    </inkml:brush>
  </inkml:definitions>
  <inkml:trace contextRef="#ctx0" brushRef="#br0">0 1,'0'0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09T13:02:12.068"/>
    </inkml:context>
    <inkml:brush xml:id="br0">
      <inkml:brushProperty name="width" value="0.3" units="cm"/>
      <inkml:brushProperty name="height" value="0.6" units="cm"/>
      <inkml:brushProperty name="color" value="#E6E6E6"/>
      <inkml:brushProperty name="tip" value="rectangle"/>
      <inkml:brushProperty name="rasterOp" value="maskPen"/>
      <inkml:brushProperty name="ignorePressure" value="1"/>
    </inkml:brush>
  </inkml:definitions>
  <inkml:trace contextRef="#ctx0" brushRef="#br0">0 1,'0'0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09T13:02:12.877"/>
    </inkml:context>
    <inkml:brush xml:id="br0">
      <inkml:brushProperty name="width" value="0.3" units="cm"/>
      <inkml:brushProperty name="height" value="0.6" units="cm"/>
      <inkml:brushProperty name="color" value="#E6E6E6"/>
      <inkml:brushProperty name="tip" value="rectangle"/>
      <inkml:brushProperty name="rasterOp" value="maskPen"/>
      <inkml:brushProperty name="ignorePressure" value="1"/>
    </inkml:brush>
  </inkml:definitions>
  <inkml:trace contextRef="#ctx0" brushRef="#br0">0 1,'0'0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09T13:02:13.255"/>
    </inkml:context>
    <inkml:brush xml:id="br0">
      <inkml:brushProperty name="width" value="0.3" units="cm"/>
      <inkml:brushProperty name="height" value="0.6" units="cm"/>
      <inkml:brushProperty name="color" value="#E6E6E6"/>
      <inkml:brushProperty name="tip" value="rectangle"/>
      <inkml:brushProperty name="rasterOp" value="maskPen"/>
      <inkml:brushProperty name="ignorePressure" value="1"/>
    </inkml:brush>
  </inkml:definitions>
  <inkml:trace contextRef="#ctx0" brushRef="#br0">0 1,'0'0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09T13:19:27.392"/>
    </inkml:context>
    <inkml:brush xml:id="br0">
      <inkml:brushProperty name="width" value="0.3" units="cm"/>
      <inkml:brushProperty name="height" value="0.6" units="cm"/>
      <inkml:brushProperty name="color" value="#E6E6E6"/>
      <inkml:brushProperty name="tip" value="rectangle"/>
      <inkml:brushProperty name="rasterOp" value="maskPen"/>
      <inkml:brushProperty name="ignorePressure" value="1"/>
    </inkml:brush>
  </inkml:definitions>
  <inkml:trace contextRef="#ctx0" brushRef="#br0">1 1,'0'0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09T12:57:39.776"/>
    </inkml:context>
    <inkml:brush xml:id="br0">
      <inkml:brushProperty name="width" value="0.3" units="cm"/>
      <inkml:brushProperty name="height" value="0.6" units="cm"/>
      <inkml:brushProperty name="color" value="#E6E6E6"/>
      <inkml:brushProperty name="tip" value="rectangle"/>
      <inkml:brushProperty name="rasterOp" value="maskPen"/>
      <inkml:brushProperty name="ignorePressure" value="1"/>
    </inkml:brush>
  </inkml:definitions>
  <inkml:trace contextRef="#ctx0" brushRef="#br0">1 0,'57'22,"129"52,148 83,65 37,18 8,-36-14,-51-28,-56-25,-61-27,-58-31,-51-24,-34-22,-21-11,-9-5,-12-5</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09T13:19:28.282"/>
    </inkml:context>
    <inkml:brush xml:id="br0">
      <inkml:brushProperty name="width" value="0.3" units="cm"/>
      <inkml:brushProperty name="height" value="0.6" units="cm"/>
      <inkml:brushProperty name="color" value="#E6E6E6"/>
      <inkml:brushProperty name="tip" value="rectangle"/>
      <inkml:brushProperty name="rasterOp" value="maskPen"/>
      <inkml:brushProperty name="ignorePressure" value="1"/>
    </inkml:brush>
  </inkml:definitions>
  <inkml:trace contextRef="#ctx0" brushRef="#br0">0 1,'0'0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09T13:19:40.672"/>
    </inkml:context>
    <inkml:brush xml:id="br0">
      <inkml:brushProperty name="width" value="0.3" units="cm"/>
      <inkml:brushProperty name="height" value="0.6" units="cm"/>
      <inkml:brushProperty name="color" value="#E6E6E6"/>
      <inkml:brushProperty name="tip" value="rectangle"/>
      <inkml:brushProperty name="rasterOp" value="maskPen"/>
      <inkml:brushProperty name="ignorePressure" value="1"/>
    </inkml:brush>
  </inkml:definitions>
  <inkml:trace contextRef="#ctx0" brushRef="#br0">0 1,'0'0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09T13:19:42.017"/>
    </inkml:context>
    <inkml:brush xml:id="br0">
      <inkml:brushProperty name="width" value="0.3" units="cm"/>
      <inkml:brushProperty name="height" value="0.6" units="cm"/>
      <inkml:brushProperty name="color" value="#E6E6E6"/>
      <inkml:brushProperty name="tip" value="rectangle"/>
      <inkml:brushProperty name="rasterOp" value="maskPen"/>
      <inkml:brushProperty name="ignorePressure" value="1"/>
    </inkml:brush>
  </inkml:definitions>
  <inkml:trace contextRef="#ctx0" brushRef="#br0">0 1,'0'0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09T13:19:42.398"/>
    </inkml:context>
    <inkml:brush xml:id="br0">
      <inkml:brushProperty name="width" value="0.3" units="cm"/>
      <inkml:brushProperty name="height" value="0.6" units="cm"/>
      <inkml:brushProperty name="color" value="#E6E6E6"/>
      <inkml:brushProperty name="tip" value="rectangle"/>
      <inkml:brushProperty name="rasterOp" value="maskPen"/>
      <inkml:brushProperty name="ignorePressure" value="1"/>
    </inkml:brush>
  </inkml:definitions>
  <inkml:trace contextRef="#ctx0" brushRef="#br0">0 1,'0'0</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09T13:19:42.732"/>
    </inkml:context>
    <inkml:brush xml:id="br0">
      <inkml:brushProperty name="width" value="0.3" units="cm"/>
      <inkml:brushProperty name="height" value="0.6" units="cm"/>
      <inkml:brushProperty name="color" value="#E6E6E6"/>
      <inkml:brushProperty name="tip" value="rectangle"/>
      <inkml:brushProperty name="rasterOp" value="maskPen"/>
      <inkml:brushProperty name="ignorePressure" value="1"/>
    </inkml:brush>
  </inkml:definitions>
  <inkml:trace contextRef="#ctx0" brushRef="#br0">0 1,'0'0</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09T13:19:43.211"/>
    </inkml:context>
    <inkml:brush xml:id="br0">
      <inkml:brushProperty name="width" value="0.3" units="cm"/>
      <inkml:brushProperty name="height" value="0.6" units="cm"/>
      <inkml:brushProperty name="color" value="#E6E6E6"/>
      <inkml:brushProperty name="tip" value="rectangle"/>
      <inkml:brushProperty name="rasterOp" value="maskPen"/>
      <inkml:brushProperty name="ignorePressure" value="1"/>
    </inkml:brush>
  </inkml:definitions>
  <inkml:trace contextRef="#ctx0" brushRef="#br0">0 1,'0'0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09T12:57:42.452"/>
    </inkml:context>
    <inkml:brush xml:id="br0">
      <inkml:brushProperty name="width" value="0.3" units="cm"/>
      <inkml:brushProperty name="height" value="0.6" units="cm"/>
      <inkml:brushProperty name="color" value="#E6E6E6"/>
      <inkml:brushProperty name="tip" value="rectangle"/>
      <inkml:brushProperty name="rasterOp" value="maskPen"/>
      <inkml:brushProperty name="ignorePressure" value="1"/>
    </inkml:brush>
  </inkml:definitions>
  <inkml:trace contextRef="#ctx0" brushRef="#br0">0 1,'97'40,"-37"-13,898 417,-747-335,246 120,11-36,-259-132,-204-58,-1 0,1-1,-1 2,1-1,-1 0,0 1,0 0,-1 0,1 0,-1 0,0 0,0 1,4 9,3 1,10 15,-12-16</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09T12:57:43.312"/>
    </inkml:context>
    <inkml:brush xml:id="br0">
      <inkml:brushProperty name="width" value="0.3" units="cm"/>
      <inkml:brushProperty name="height" value="0.6" units="cm"/>
      <inkml:brushProperty name="color" value="#E6E6E6"/>
      <inkml:brushProperty name="tip" value="rectangle"/>
      <inkml:brushProperty name="rasterOp" value="maskPen"/>
      <inkml:brushProperty name="ignorePressure" value="1"/>
    </inkml:brush>
  </inkml:definitions>
  <inkml:trace contextRef="#ctx0" brushRef="#br0">1 0,'0'0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09T12:57:43.726"/>
    </inkml:context>
    <inkml:brush xml:id="br0">
      <inkml:brushProperty name="width" value="0.3" units="cm"/>
      <inkml:brushProperty name="height" value="0.6" units="cm"/>
      <inkml:brushProperty name="color" value="#E6E6E6"/>
      <inkml:brushProperty name="tip" value="rectangle"/>
      <inkml:brushProperty name="rasterOp" value="maskPen"/>
      <inkml:brushProperty name="ignorePressure" value="1"/>
    </inkml:brush>
  </inkml:definitions>
  <inkml:trace contextRef="#ctx0" brushRef="#br0">1 0,'0'0</inkml:trace>
  <inkml:trace contextRef="#ctx0" brushRef="#br0" timeOffset="1">1 0,'0'0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09T13:01:10.680"/>
    </inkml:context>
    <inkml:brush xml:id="br0">
      <inkml:brushProperty name="width" value="0.3" units="cm"/>
      <inkml:brushProperty name="height" value="0.6" units="cm"/>
      <inkml:brushProperty name="color" value="#E6E6E6"/>
      <inkml:brushProperty name="tip" value="rectangle"/>
      <inkml:brushProperty name="rasterOp" value="maskPen"/>
      <inkml:brushProperty name="ignorePressure" value="1"/>
    </inkml:brush>
  </inkml:definitions>
  <inkml:trace contextRef="#ctx0" brushRef="#br0">1 0,'0'0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09T13:01:12.427"/>
    </inkml:context>
    <inkml:brush xml:id="br0">
      <inkml:brushProperty name="width" value="0.3" units="cm"/>
      <inkml:brushProperty name="height" value="0.6" units="cm"/>
      <inkml:brushProperty name="color" value="#E6E6E6"/>
      <inkml:brushProperty name="tip" value="rectangle"/>
      <inkml:brushProperty name="rasterOp" value="maskPen"/>
      <inkml:brushProperty name="ignorePressure" value="1"/>
    </inkml:brush>
  </inkml:definitions>
  <inkml:trace contextRef="#ctx0" brushRef="#br0">0 1,'0'0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09T13:01:13.557"/>
    </inkml:context>
    <inkml:brush xml:id="br0">
      <inkml:brushProperty name="width" value="0.3" units="cm"/>
      <inkml:brushProperty name="height" value="0.6" units="cm"/>
      <inkml:brushProperty name="color" value="#E6E6E6"/>
      <inkml:brushProperty name="tip" value="rectangle"/>
      <inkml:brushProperty name="rasterOp" value="maskPen"/>
      <inkml:brushProperty name="ignorePressure" value="1"/>
    </inkml:brush>
  </inkml:definitions>
  <inkml:trace contextRef="#ctx0" brushRef="#br0">0 1,'0'0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09T13:01:53.792"/>
    </inkml:context>
    <inkml:brush xml:id="br0">
      <inkml:brushProperty name="width" value="0.3" units="cm"/>
      <inkml:brushProperty name="height" value="0.6" units="cm"/>
      <inkml:brushProperty name="color" value="#E6E6E6"/>
      <inkml:brushProperty name="tip" value="rectangle"/>
      <inkml:brushProperty name="rasterOp" value="maskPen"/>
      <inkml:brushProperty name="ignorePressure" value="1"/>
    </inkml:brush>
  </inkml:definitions>
  <inkml:trace contextRef="#ctx0" brushRef="#br0">0 1,'0'0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8831" y="1449146"/>
            <a:ext cx="7526338" cy="2971051"/>
          </a:xfrm>
        </p:spPr>
        <p:txBody>
          <a:bodyPr/>
          <a:lstStyle>
            <a:lvl1pPr>
              <a:defRPr sz="5400"/>
            </a:lvl1pPr>
          </a:lstStyle>
          <a:p>
            <a:r>
              <a:rPr lang="de-DE"/>
              <a:t>Mastertitelformat bearbeiten</a:t>
            </a:r>
            <a:endParaRPr lang="en-US" dirty="0"/>
          </a:p>
        </p:txBody>
      </p:sp>
      <p:sp>
        <p:nvSpPr>
          <p:cNvPr id="3" name="Subtitle 2"/>
          <p:cNvSpPr>
            <a:spLocks noGrp="1"/>
          </p:cNvSpPr>
          <p:nvPr>
            <p:ph type="subTitle" idx="1"/>
          </p:nvPr>
        </p:nvSpPr>
        <p:spPr>
          <a:xfrm>
            <a:off x="808831" y="5280847"/>
            <a:ext cx="7526338"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68A66EAA-AF2B-4885-A8D4-0F5AEB314886}" type="datetimeFigureOut">
              <a:rPr lang="de-DE" smtClean="0"/>
              <a:t>05.06.2023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D819688-ED6D-4D4E-AA3A-22880432AB75}" type="slidenum">
              <a:rPr lang="de-DE" smtClean="0"/>
              <a:t>‹Nr.›</a:t>
            </a:fld>
            <a:endParaRPr lang="de-DE"/>
          </a:p>
        </p:txBody>
      </p:sp>
    </p:spTree>
    <p:extLst>
      <p:ext uri="{BB962C8B-B14F-4D97-AF65-F5344CB8AC3E}">
        <p14:creationId xmlns:p14="http://schemas.microsoft.com/office/powerpoint/2010/main" val="3394985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804863" y="4800600"/>
            <a:ext cx="7526337" cy="566738"/>
          </a:xfrm>
        </p:spPr>
        <p:txBody>
          <a:bodyPr anchor="b">
            <a:normAutofit/>
          </a:bodyPr>
          <a:lstStyle>
            <a:lvl1pPr algn="l">
              <a:defRPr sz="2400" b="0"/>
            </a:lvl1pPr>
          </a:lstStyle>
          <a:p>
            <a:r>
              <a:rPr lang="de-DE"/>
              <a:t>Mastertitelformat bearbeiten</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de-DE"/>
              <a:t>Bild durch Klicken auf Symbol hinzufügen</a:t>
            </a:r>
            <a:endParaRPr lang="en-US" dirty="0"/>
          </a:p>
        </p:txBody>
      </p:sp>
      <p:sp>
        <p:nvSpPr>
          <p:cNvPr id="4" name="Text Placeholder 3"/>
          <p:cNvSpPr>
            <a:spLocks noGrp="1"/>
          </p:cNvSpPr>
          <p:nvPr>
            <p:ph type="body" sz="half" idx="2"/>
          </p:nvPr>
        </p:nvSpPr>
        <p:spPr>
          <a:xfrm>
            <a:off x="804863" y="5367338"/>
            <a:ext cx="752633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68A66EAA-AF2B-4885-A8D4-0F5AEB314886}" type="datetimeFigureOut">
              <a:rPr lang="de-DE" smtClean="0"/>
              <a:t>05.06.2023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AD819688-ED6D-4D4E-AA3A-22880432AB75}" type="slidenum">
              <a:rPr lang="de-DE" smtClean="0"/>
              <a:t>‹Nr.›</a:t>
            </a:fld>
            <a:endParaRPr lang="de-DE"/>
          </a:p>
        </p:txBody>
      </p:sp>
    </p:spTree>
    <p:extLst>
      <p:ext uri="{BB962C8B-B14F-4D97-AF65-F5344CB8AC3E}">
        <p14:creationId xmlns:p14="http://schemas.microsoft.com/office/powerpoint/2010/main" val="3515506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8" name="Freeform 6"/>
          <p:cNvSpPr>
            <a:spLocks noChangeAspect="1"/>
          </p:cNvSpPr>
          <p:nvPr/>
        </p:nvSpPr>
        <p:spPr bwMode="auto">
          <a:xfrm>
            <a:off x="485107" y="1338479"/>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49573" y="1495525"/>
            <a:ext cx="4420380" cy="2645912"/>
          </a:xfrm>
        </p:spPr>
        <p:txBody>
          <a:bodyPr anchor="b"/>
          <a:lstStyle>
            <a:lvl1pPr algn="l">
              <a:defRPr sz="4200" b="1" cap="none"/>
            </a:lvl1pPr>
          </a:lstStyle>
          <a:p>
            <a:r>
              <a:rPr lang="de-DE"/>
              <a:t>Mastertitelformat bearbeiten</a:t>
            </a:r>
            <a:endParaRPr lang="en-US" dirty="0"/>
          </a:p>
        </p:txBody>
      </p:sp>
      <p:sp>
        <p:nvSpPr>
          <p:cNvPr id="3" name="Text Placeholder 2"/>
          <p:cNvSpPr>
            <a:spLocks noGrp="1"/>
          </p:cNvSpPr>
          <p:nvPr>
            <p:ph type="body" idx="1"/>
          </p:nvPr>
        </p:nvSpPr>
        <p:spPr>
          <a:xfrm>
            <a:off x="651226" y="4700702"/>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9" name="Text Placeholder 5"/>
          <p:cNvSpPr>
            <a:spLocks noGrp="1"/>
          </p:cNvSpPr>
          <p:nvPr>
            <p:ph type="body" sz="quarter" idx="16"/>
          </p:nvPr>
        </p:nvSpPr>
        <p:spPr>
          <a:xfrm>
            <a:off x="5398884" y="1338479"/>
            <a:ext cx="3302316" cy="4075464"/>
          </a:xfrm>
        </p:spPr>
        <p:txBody>
          <a:bodyPr anchor="t"/>
          <a:lstStyle>
            <a:lvl1pPr marL="0" indent="0">
              <a:buFontTx/>
              <a:buNone/>
              <a:defRPr/>
            </a:lvl1pPr>
          </a:lstStyle>
          <a:p>
            <a:pPr lvl="0"/>
            <a:r>
              <a:rPr lang="de-DE"/>
              <a:t>Mastertextformat bearbeiten</a:t>
            </a:r>
          </a:p>
        </p:txBody>
      </p:sp>
      <p:sp>
        <p:nvSpPr>
          <p:cNvPr id="4" name="Date Placeholder 3"/>
          <p:cNvSpPr>
            <a:spLocks noGrp="1"/>
          </p:cNvSpPr>
          <p:nvPr>
            <p:ph type="dt" sz="half" idx="10"/>
          </p:nvPr>
        </p:nvSpPr>
        <p:spPr/>
        <p:txBody>
          <a:bodyPr/>
          <a:lstStyle/>
          <a:p>
            <a:fld id="{68A66EAA-AF2B-4885-A8D4-0F5AEB314886}" type="datetimeFigureOut">
              <a:rPr lang="de-DE" smtClean="0"/>
              <a:t>05.06.2023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D819688-ED6D-4D4E-AA3A-22880432AB75}" type="slidenum">
              <a:rPr lang="de-DE" smtClean="0"/>
              <a:t>‹Nr.›</a:t>
            </a:fld>
            <a:endParaRPr lang="de-DE"/>
          </a:p>
        </p:txBody>
      </p:sp>
    </p:spTree>
    <p:extLst>
      <p:ext uri="{BB962C8B-B14F-4D97-AF65-F5344CB8AC3E}">
        <p14:creationId xmlns:p14="http://schemas.microsoft.com/office/powerpoint/2010/main" val="28996508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9" name="Freeform 6"/>
          <p:cNvSpPr>
            <a:spLocks noChangeAspect="1"/>
          </p:cNvSpPr>
          <p:nvPr/>
        </p:nvSpPr>
        <p:spPr bwMode="auto">
          <a:xfrm>
            <a:off x="855663"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6" y="2435956"/>
            <a:ext cx="3286891" cy="2007789"/>
          </a:xfrm>
        </p:spPr>
        <p:txBody>
          <a:bodyPr/>
          <a:lstStyle>
            <a:lvl1pPr>
              <a:defRPr sz="3200"/>
            </a:lvl1pPr>
          </a:lstStyle>
          <a:p>
            <a:r>
              <a:rPr lang="de-DE"/>
              <a:t>Mastertitelformat bearbeiten</a:t>
            </a:r>
            <a:endParaRPr lang="en-US" dirty="0"/>
          </a:p>
        </p:txBody>
      </p:sp>
      <p:sp>
        <p:nvSpPr>
          <p:cNvPr id="6" name="Text Placeholder 5"/>
          <p:cNvSpPr>
            <a:spLocks noGrp="1"/>
          </p:cNvSpPr>
          <p:nvPr>
            <p:ph type="body" sz="quarter" idx="16"/>
          </p:nvPr>
        </p:nvSpPr>
        <p:spPr>
          <a:xfrm>
            <a:off x="4616450" y="2286000"/>
            <a:ext cx="3671888" cy="2300288"/>
          </a:xfrm>
        </p:spPr>
        <p:txBody>
          <a:bodyPr anchor="t"/>
          <a:lstStyle>
            <a:lvl1pPr marL="0" indent="0">
              <a:buFontTx/>
              <a:buNone/>
              <a:defRPr/>
            </a:lvl1pPr>
          </a:lstStyle>
          <a:p>
            <a:pPr lvl="0"/>
            <a:r>
              <a:rPr lang="de-DE"/>
              <a:t>Mastertextformat bearbeiten</a:t>
            </a:r>
          </a:p>
        </p:txBody>
      </p:sp>
      <p:sp>
        <p:nvSpPr>
          <p:cNvPr id="2" name="Date Placeholder 1"/>
          <p:cNvSpPr>
            <a:spLocks noGrp="1"/>
          </p:cNvSpPr>
          <p:nvPr>
            <p:ph type="dt" sz="half" idx="10"/>
          </p:nvPr>
        </p:nvSpPr>
        <p:spPr/>
        <p:txBody>
          <a:bodyPr/>
          <a:lstStyle/>
          <a:p>
            <a:fld id="{68A66EAA-AF2B-4885-A8D4-0F5AEB314886}" type="datetimeFigureOut">
              <a:rPr lang="de-DE" smtClean="0"/>
              <a:t>05.06.2023</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AD819688-ED6D-4D4E-AA3A-22880432AB75}" type="slidenum">
              <a:rPr lang="de-DE" smtClean="0"/>
              <a:t>‹Nr.›</a:t>
            </a:fld>
            <a:endParaRPr lang="de-DE"/>
          </a:p>
        </p:txBody>
      </p:sp>
    </p:spTree>
    <p:extLst>
      <p:ext uri="{BB962C8B-B14F-4D97-AF65-F5344CB8AC3E}">
        <p14:creationId xmlns:p14="http://schemas.microsoft.com/office/powerpoint/2010/main" val="17769101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8A66EAA-AF2B-4885-A8D4-0F5AEB314886}" type="datetimeFigureOut">
              <a:rPr lang="de-DE" smtClean="0"/>
              <a:t>05.06.2023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D819688-ED6D-4D4E-AA3A-22880432AB75}" type="slidenum">
              <a:rPr lang="de-DE" smtClean="0"/>
              <a:t>‹Nr.›</a:t>
            </a:fld>
            <a:endParaRPr lang="de-DE"/>
          </a:p>
        </p:txBody>
      </p:sp>
    </p:spTree>
    <p:extLst>
      <p:ext uri="{BB962C8B-B14F-4D97-AF65-F5344CB8AC3E}">
        <p14:creationId xmlns:p14="http://schemas.microsoft.com/office/powerpoint/2010/main" val="464430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12" name="Freeform 6"/>
          <p:cNvSpPr>
            <a:spLocks noChangeAspect="1"/>
          </p:cNvSpPr>
          <p:nvPr/>
        </p:nvSpPr>
        <p:spPr bwMode="auto">
          <a:xfrm>
            <a:off x="5752238"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5233988" y="0"/>
            <a:ext cx="39100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6137655" y="586171"/>
            <a:ext cx="1701800" cy="5134798"/>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04862" y="446089"/>
            <a:ext cx="4947376" cy="5414962"/>
          </a:xfrm>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8A66EAA-AF2B-4885-A8D4-0F5AEB314886}" type="datetimeFigureOut">
              <a:rPr lang="de-DE" smtClean="0"/>
              <a:t>05.06.2023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D819688-ED6D-4D4E-AA3A-22880432AB75}" type="slidenum">
              <a:rPr lang="de-DE" smtClean="0"/>
              <a:t>‹Nr.›</a:t>
            </a:fld>
            <a:endParaRPr lang="de-DE"/>
          </a:p>
        </p:txBody>
      </p:sp>
    </p:spTree>
    <p:extLst>
      <p:ext uri="{BB962C8B-B14F-4D97-AF65-F5344CB8AC3E}">
        <p14:creationId xmlns:p14="http://schemas.microsoft.com/office/powerpoint/2010/main" val="3263124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a:xfrm>
            <a:off x="809997" y="2222287"/>
            <a:ext cx="7524003" cy="363651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8A66EAA-AF2B-4885-A8D4-0F5AEB314886}" type="datetimeFigureOut">
              <a:rPr lang="de-DE" smtClean="0"/>
              <a:t>05.06.2023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D819688-ED6D-4D4E-AA3A-22880432AB75}" type="slidenum">
              <a:rPr lang="de-DE" smtClean="0"/>
              <a:t>‹Nr.›</a:t>
            </a:fld>
            <a:endParaRPr lang="de-DE"/>
          </a:p>
        </p:txBody>
      </p:sp>
    </p:spTree>
    <p:extLst>
      <p:ext uri="{BB962C8B-B14F-4D97-AF65-F5344CB8AC3E}">
        <p14:creationId xmlns:p14="http://schemas.microsoft.com/office/powerpoint/2010/main" val="1168107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10" name="Freeform 7"/>
          <p:cNvSpPr/>
          <p:nvPr/>
        </p:nvSpPr>
        <p:spPr bwMode="auto">
          <a:xfrm>
            <a:off x="0" y="0"/>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2951396"/>
            <a:ext cx="7526337" cy="1468800"/>
          </a:xfrm>
        </p:spPr>
        <p:txBody>
          <a:bodyPr anchor="b"/>
          <a:lstStyle>
            <a:lvl1pPr algn="r">
              <a:defRPr sz="4800" b="1" cap="none"/>
            </a:lvl1pPr>
          </a:lstStyle>
          <a:p>
            <a:r>
              <a:rPr lang="de-DE"/>
              <a:t>Mastertitelformat bearbeiten</a:t>
            </a:r>
            <a:endParaRPr lang="en-US" dirty="0"/>
          </a:p>
        </p:txBody>
      </p:sp>
      <p:sp>
        <p:nvSpPr>
          <p:cNvPr id="3" name="Text Placeholder 2"/>
          <p:cNvSpPr>
            <a:spLocks noGrp="1"/>
          </p:cNvSpPr>
          <p:nvPr>
            <p:ph type="body" idx="1"/>
          </p:nvPr>
        </p:nvSpPr>
        <p:spPr>
          <a:xfrm>
            <a:off x="804863" y="5281200"/>
            <a:ext cx="7526337"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68A66EAA-AF2B-4885-A8D4-0F5AEB314886}" type="datetimeFigureOut">
              <a:rPr lang="de-DE" smtClean="0"/>
              <a:t>05.06.2023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D819688-ED6D-4D4E-AA3A-22880432AB75}" type="slidenum">
              <a:rPr lang="de-DE" smtClean="0"/>
              <a:t>‹Nr.›</a:t>
            </a:fld>
            <a:endParaRPr lang="de-DE"/>
          </a:p>
        </p:txBody>
      </p:sp>
    </p:spTree>
    <p:extLst>
      <p:ext uri="{BB962C8B-B14F-4D97-AF65-F5344CB8AC3E}">
        <p14:creationId xmlns:p14="http://schemas.microsoft.com/office/powerpoint/2010/main" val="731365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809996" y="2222287"/>
            <a:ext cx="3670723" cy="3638763"/>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663280" y="2222287"/>
            <a:ext cx="3670720" cy="3638763"/>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68A66EAA-AF2B-4885-A8D4-0F5AEB314886}" type="datetimeFigureOut">
              <a:rPr lang="de-DE" smtClean="0"/>
              <a:t>05.06.2023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AD819688-ED6D-4D4E-AA3A-22880432AB75}" type="slidenum">
              <a:rPr lang="de-DE" smtClean="0"/>
              <a:t>‹Nr.›</a:t>
            </a:fld>
            <a:endParaRPr lang="de-DE"/>
          </a:p>
        </p:txBody>
      </p:sp>
    </p:spTree>
    <p:extLst>
      <p:ext uri="{BB962C8B-B14F-4D97-AF65-F5344CB8AC3E}">
        <p14:creationId xmlns:p14="http://schemas.microsoft.com/office/powerpoint/2010/main" val="3495850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809996" y="2174875"/>
            <a:ext cx="367072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809996" y="2751137"/>
            <a:ext cx="3687391" cy="3109913"/>
          </a:xfrm>
        </p:spPr>
        <p:txBody>
          <a:bodyPr anchor="t">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663280" y="2174875"/>
            <a:ext cx="3670720"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4663280" y="2751137"/>
            <a:ext cx="3670720" cy="3109913"/>
          </a:xfrm>
        </p:spPr>
        <p:txBody>
          <a:bodyPr anchor="t">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68A66EAA-AF2B-4885-A8D4-0F5AEB314886}" type="datetimeFigureOut">
              <a:rPr lang="de-DE" smtClean="0"/>
              <a:t>05.06.2023</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AD819688-ED6D-4D4E-AA3A-22880432AB75}" type="slidenum">
              <a:rPr lang="de-DE" smtClean="0"/>
              <a:t>‹Nr.›</a:t>
            </a:fld>
            <a:endParaRPr lang="de-DE"/>
          </a:p>
        </p:txBody>
      </p:sp>
    </p:spTree>
    <p:extLst>
      <p:ext uri="{BB962C8B-B14F-4D97-AF65-F5344CB8AC3E}">
        <p14:creationId xmlns:p14="http://schemas.microsoft.com/office/powerpoint/2010/main" val="1975597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68A66EAA-AF2B-4885-A8D4-0F5AEB314886}" type="datetimeFigureOut">
              <a:rPr lang="de-DE" smtClean="0"/>
              <a:t>05.06.2023</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AD819688-ED6D-4D4E-AA3A-22880432AB75}" type="slidenum">
              <a:rPr lang="de-DE" smtClean="0"/>
              <a:t>‹Nr.›</a:t>
            </a:fld>
            <a:endParaRPr lang="de-DE"/>
          </a:p>
        </p:txBody>
      </p:sp>
    </p:spTree>
    <p:extLst>
      <p:ext uri="{BB962C8B-B14F-4D97-AF65-F5344CB8AC3E}">
        <p14:creationId xmlns:p14="http://schemas.microsoft.com/office/powerpoint/2010/main" val="1375987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A66EAA-AF2B-4885-A8D4-0F5AEB314886}" type="datetimeFigureOut">
              <a:rPr lang="de-DE" smtClean="0"/>
              <a:t>05.06.2023</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AD819688-ED6D-4D4E-AA3A-22880432AB75}" type="slidenum">
              <a:rPr lang="de-DE" smtClean="0"/>
              <a:t>‹Nr.›</a:t>
            </a:fld>
            <a:endParaRPr lang="de-DE"/>
          </a:p>
        </p:txBody>
      </p:sp>
    </p:spTree>
    <p:extLst>
      <p:ext uri="{BB962C8B-B14F-4D97-AF65-F5344CB8AC3E}">
        <p14:creationId xmlns:p14="http://schemas.microsoft.com/office/powerpoint/2010/main" val="882630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12" name="Freeform 6"/>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nchor="b"/>
          <a:lstStyle>
            <a:lvl1pPr algn="l">
              <a:defRPr sz="2000" b="1"/>
            </a:lvl1pPr>
          </a:lstStyle>
          <a:p>
            <a:r>
              <a:rPr lang="de-DE"/>
              <a:t>Mastertitelformat bearbeiten</a:t>
            </a:r>
            <a:endParaRPr lang="en-US" dirty="0"/>
          </a:p>
        </p:txBody>
      </p:sp>
      <p:sp>
        <p:nvSpPr>
          <p:cNvPr id="3" name="Content Placeholder 2"/>
          <p:cNvSpPr>
            <a:spLocks noGrp="1"/>
          </p:cNvSpPr>
          <p:nvPr>
            <p:ph idx="1"/>
          </p:nvPr>
        </p:nvSpPr>
        <p:spPr>
          <a:xfrm>
            <a:off x="3641724" y="446087"/>
            <a:ext cx="4689475" cy="5414963"/>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68A66EAA-AF2B-4885-A8D4-0F5AEB314886}" type="datetimeFigureOut">
              <a:rPr lang="de-DE" smtClean="0"/>
              <a:t>05.06.2023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AD819688-ED6D-4D4E-AA3A-22880432AB75}" type="slidenum">
              <a:rPr lang="de-DE" smtClean="0"/>
              <a:t>‹Nr.›</a:t>
            </a:fld>
            <a:endParaRPr lang="de-DE"/>
          </a:p>
        </p:txBody>
      </p:sp>
    </p:spTree>
    <p:extLst>
      <p:ext uri="{BB962C8B-B14F-4D97-AF65-F5344CB8AC3E}">
        <p14:creationId xmlns:p14="http://schemas.microsoft.com/office/powerpoint/2010/main" val="764109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09996" y="727521"/>
            <a:ext cx="3501548" cy="1617163"/>
          </a:xfrm>
        </p:spPr>
        <p:txBody>
          <a:bodyPr anchor="b">
            <a:normAutofit/>
          </a:bodyPr>
          <a:lstStyle>
            <a:lvl1pPr algn="l">
              <a:defRPr sz="2400" b="0"/>
            </a:lvl1pPr>
          </a:lstStyle>
          <a:p>
            <a:r>
              <a:rPr lang="de-DE"/>
              <a:t>Mastertitelformat bearbeiten</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de-DE"/>
              <a:t>Bild durch Klicken auf Symbol hinzufügen</a:t>
            </a:r>
            <a:endParaRPr lang="en-US" dirty="0"/>
          </a:p>
        </p:txBody>
      </p:sp>
      <p:sp>
        <p:nvSpPr>
          <p:cNvPr id="4" name="Text Placeholder 3"/>
          <p:cNvSpPr>
            <a:spLocks noGrp="1"/>
          </p:cNvSpPr>
          <p:nvPr>
            <p:ph type="body" sz="half" idx="2"/>
          </p:nvPr>
        </p:nvSpPr>
        <p:spPr>
          <a:xfrm>
            <a:off x="809996" y="2344684"/>
            <a:ext cx="350154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a:xfrm>
            <a:off x="2914357" y="6041361"/>
            <a:ext cx="732659" cy="365125"/>
          </a:xfrm>
        </p:spPr>
        <p:txBody>
          <a:bodyPr/>
          <a:lstStyle/>
          <a:p>
            <a:fld id="{68A66EAA-AF2B-4885-A8D4-0F5AEB314886}" type="datetimeFigureOut">
              <a:rPr lang="de-DE" smtClean="0"/>
              <a:t>05.06.2023</a:t>
            </a:fld>
            <a:endParaRPr lang="de-DE"/>
          </a:p>
        </p:txBody>
      </p:sp>
      <p:sp>
        <p:nvSpPr>
          <p:cNvPr id="6" name="Footer Placeholder 5"/>
          <p:cNvSpPr>
            <a:spLocks noGrp="1"/>
          </p:cNvSpPr>
          <p:nvPr>
            <p:ph type="ftr" sz="quarter" idx="11"/>
          </p:nvPr>
        </p:nvSpPr>
        <p:spPr>
          <a:xfrm>
            <a:off x="442797" y="6041361"/>
            <a:ext cx="2471560" cy="365125"/>
          </a:xfrm>
        </p:spPr>
        <p:txBody>
          <a:bodyPr/>
          <a:lstStyle/>
          <a:p>
            <a:endParaRPr lang="de-DE"/>
          </a:p>
        </p:txBody>
      </p:sp>
      <p:sp>
        <p:nvSpPr>
          <p:cNvPr id="7" name="Slide Number Placeholder 6"/>
          <p:cNvSpPr>
            <a:spLocks noGrp="1"/>
          </p:cNvSpPr>
          <p:nvPr>
            <p:ph type="sldNum" sz="quarter" idx="12"/>
          </p:nvPr>
        </p:nvSpPr>
        <p:spPr>
          <a:xfrm>
            <a:off x="3647017" y="5915887"/>
            <a:ext cx="796616" cy="490599"/>
          </a:xfrm>
        </p:spPr>
        <p:txBody>
          <a:bodyPr/>
          <a:lstStyle/>
          <a:p>
            <a:fld id="{AD819688-ED6D-4D4E-AA3A-22880432AB75}" type="slidenum">
              <a:rPr lang="de-DE" smtClean="0"/>
              <a:t>‹Nr.›</a:t>
            </a:fld>
            <a:endParaRPr lang="de-DE"/>
          </a:p>
        </p:txBody>
      </p:sp>
    </p:spTree>
    <p:extLst>
      <p:ext uri="{BB962C8B-B14F-4D97-AF65-F5344CB8AC3E}">
        <p14:creationId xmlns:p14="http://schemas.microsoft.com/office/powerpoint/2010/main" val="485104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theme" Target="../theme/theme1.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997" y="447188"/>
            <a:ext cx="7524003"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de-DE"/>
              <a:t>Mastertitelformat bearbeiten</a:t>
            </a:r>
            <a:endParaRPr lang="en-US" dirty="0"/>
          </a:p>
        </p:txBody>
      </p:sp>
      <p:sp>
        <p:nvSpPr>
          <p:cNvPr id="3" name="Text Placeholder 2"/>
          <p:cNvSpPr>
            <a:spLocks noGrp="1"/>
          </p:cNvSpPr>
          <p:nvPr>
            <p:ph type="body" idx="1"/>
          </p:nvPr>
        </p:nvSpPr>
        <p:spPr>
          <a:xfrm>
            <a:off x="809997" y="2184400"/>
            <a:ext cx="7524003"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Footer Placeholder 4"/>
          <p:cNvSpPr>
            <a:spLocks noGrp="1"/>
          </p:cNvSpPr>
          <p:nvPr>
            <p:ph type="ftr" sz="quarter" idx="3"/>
          </p:nvPr>
        </p:nvSpPr>
        <p:spPr>
          <a:xfrm>
            <a:off x="442797" y="6041361"/>
            <a:ext cx="6289532" cy="365125"/>
          </a:xfrm>
          <a:prstGeom prst="rect">
            <a:avLst/>
          </a:prstGeom>
        </p:spPr>
        <p:txBody>
          <a:bodyPr vert="horz" lIns="91440" tIns="45720" rIns="91440" bIns="45720" rtlCol="0" anchor="b"/>
          <a:lstStyle>
            <a:lvl1pPr algn="l">
              <a:defRPr sz="900">
                <a:solidFill>
                  <a:schemeClr val="tx1"/>
                </a:solidFill>
              </a:defRPr>
            </a:lvl1pPr>
          </a:lstStyle>
          <a:p>
            <a:endParaRPr lang="de-DE"/>
          </a:p>
        </p:txBody>
      </p:sp>
      <p:sp>
        <p:nvSpPr>
          <p:cNvPr id="4" name="Date Placeholder 3"/>
          <p:cNvSpPr>
            <a:spLocks noGrp="1"/>
          </p:cNvSpPr>
          <p:nvPr>
            <p:ph type="dt" sz="half" idx="2"/>
          </p:nvPr>
        </p:nvSpPr>
        <p:spPr>
          <a:xfrm>
            <a:off x="6911422" y="6041361"/>
            <a:ext cx="993161" cy="365125"/>
          </a:xfrm>
          <a:prstGeom prst="rect">
            <a:avLst/>
          </a:prstGeom>
        </p:spPr>
        <p:txBody>
          <a:bodyPr vert="horz" lIns="91440" tIns="45720" rIns="91440" bIns="45720" rtlCol="0" anchor="b"/>
          <a:lstStyle>
            <a:lvl1pPr algn="r">
              <a:defRPr sz="900">
                <a:solidFill>
                  <a:schemeClr val="tx1"/>
                </a:solidFill>
              </a:defRPr>
            </a:lvl1pPr>
          </a:lstStyle>
          <a:p>
            <a:fld id="{68A66EAA-AF2B-4885-A8D4-0F5AEB314886}" type="datetimeFigureOut">
              <a:rPr lang="de-DE" smtClean="0"/>
              <a:t>05.06.2023</a:t>
            </a:fld>
            <a:endParaRPr lang="de-DE"/>
          </a:p>
        </p:txBody>
      </p:sp>
      <p:sp>
        <p:nvSpPr>
          <p:cNvPr id="6" name="Slide Number Placeholder 5"/>
          <p:cNvSpPr>
            <a:spLocks noGrp="1"/>
          </p:cNvSpPr>
          <p:nvPr>
            <p:ph type="sldNum" sz="quarter" idx="4"/>
          </p:nvPr>
        </p:nvSpPr>
        <p:spPr>
          <a:xfrm>
            <a:off x="7904584" y="5915887"/>
            <a:ext cx="796616" cy="490599"/>
          </a:xfrm>
          <a:prstGeom prst="rect">
            <a:avLst/>
          </a:prstGeom>
        </p:spPr>
        <p:txBody>
          <a:bodyPr vert="horz" lIns="91440" tIns="45720" rIns="91440" bIns="10800" rtlCol="0" anchor="b"/>
          <a:lstStyle>
            <a:lvl1pPr algn="r">
              <a:defRPr sz="2000">
                <a:solidFill>
                  <a:schemeClr val="accent1"/>
                </a:solidFill>
              </a:defRPr>
            </a:lvl1pPr>
          </a:lstStyle>
          <a:p>
            <a:fld id="{AD819688-ED6D-4D4E-AA3A-22880432AB75}" type="slidenum">
              <a:rPr lang="de-DE" smtClean="0"/>
              <a:t>‹Nr.›</a:t>
            </a:fld>
            <a:endParaRPr lang="de-DE"/>
          </a:p>
        </p:txBody>
      </p:sp>
    </p:spTree>
    <p:extLst>
      <p:ext uri="{BB962C8B-B14F-4D97-AF65-F5344CB8AC3E}">
        <p14:creationId xmlns:p14="http://schemas.microsoft.com/office/powerpoint/2010/main" val="3852714970"/>
      </p:ext>
    </p:extLst>
  </p:cSld>
  <p:clrMap bg1="dk1" tx1="lt1" bg2="dk2" tx2="lt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 id="2147483948" r:id="rId12"/>
    <p:sldLayoutId id="2147483949" r:id="rId13"/>
    <p:sldLayoutId id="2147483950" r:id="rId14"/>
  </p:sldLayoutIdLst>
  <p:txStyles>
    <p:title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ustomXml" Target="../ink/ink4.xml" /><Relationship Id="rId3" Type="http://schemas.openxmlformats.org/officeDocument/2006/relationships/image" Target="../media/image2.png" /><Relationship Id="rId7" Type="http://schemas.openxmlformats.org/officeDocument/2006/relationships/image" Target="../media/image4.png" /><Relationship Id="rId2" Type="http://schemas.openxmlformats.org/officeDocument/2006/relationships/customXml" Target="../ink/ink1.xml" /><Relationship Id="rId1" Type="http://schemas.openxmlformats.org/officeDocument/2006/relationships/slideLayout" Target="../slideLayouts/slideLayout1.xml" /><Relationship Id="rId6" Type="http://schemas.openxmlformats.org/officeDocument/2006/relationships/customXml" Target="../ink/ink3.xml" /><Relationship Id="rId5" Type="http://schemas.openxmlformats.org/officeDocument/2006/relationships/image" Target="../media/image3.png" /><Relationship Id="rId10" Type="http://schemas.openxmlformats.org/officeDocument/2006/relationships/image" Target="../media/image5.png" /><Relationship Id="rId4" Type="http://schemas.openxmlformats.org/officeDocument/2006/relationships/customXml" Target="../ink/ink2.xml" /><Relationship Id="rId9" Type="http://schemas.openxmlformats.org/officeDocument/2006/relationships/customXml" Target="../ink/ink5.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6.png" /><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3" Type="http://schemas.openxmlformats.org/officeDocument/2006/relationships/image" Target="../media/image8.jpeg" /><Relationship Id="rId2" Type="http://schemas.openxmlformats.org/officeDocument/2006/relationships/image" Target="../media/image7.pn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8" Type="http://schemas.openxmlformats.org/officeDocument/2006/relationships/customXml" Target="../ink/ink11.xml" /><Relationship Id="rId13" Type="http://schemas.openxmlformats.org/officeDocument/2006/relationships/customXml" Target="../ink/ink16.xml" /><Relationship Id="rId18" Type="http://schemas.openxmlformats.org/officeDocument/2006/relationships/customXml" Target="../ink/ink21.xml" /><Relationship Id="rId3" Type="http://schemas.openxmlformats.org/officeDocument/2006/relationships/image" Target="../media/image2.png" /><Relationship Id="rId21" Type="http://schemas.openxmlformats.org/officeDocument/2006/relationships/customXml" Target="../ink/ink24.xml" /><Relationship Id="rId7" Type="http://schemas.openxmlformats.org/officeDocument/2006/relationships/customXml" Target="../ink/ink10.xml" /><Relationship Id="rId12" Type="http://schemas.openxmlformats.org/officeDocument/2006/relationships/customXml" Target="../ink/ink15.xml" /><Relationship Id="rId17" Type="http://schemas.openxmlformats.org/officeDocument/2006/relationships/customXml" Target="../ink/ink20.xml" /><Relationship Id="rId2" Type="http://schemas.openxmlformats.org/officeDocument/2006/relationships/customXml" Target="../ink/ink6.xml" /><Relationship Id="rId16" Type="http://schemas.openxmlformats.org/officeDocument/2006/relationships/customXml" Target="../ink/ink19.xml" /><Relationship Id="rId20" Type="http://schemas.openxmlformats.org/officeDocument/2006/relationships/customXml" Target="../ink/ink23.xml" /><Relationship Id="rId1" Type="http://schemas.openxmlformats.org/officeDocument/2006/relationships/slideLayout" Target="../slideLayouts/slideLayout2.xml" /><Relationship Id="rId6" Type="http://schemas.openxmlformats.org/officeDocument/2006/relationships/customXml" Target="../ink/ink9.xml" /><Relationship Id="rId11" Type="http://schemas.openxmlformats.org/officeDocument/2006/relationships/customXml" Target="../ink/ink14.xml" /><Relationship Id="rId5" Type="http://schemas.openxmlformats.org/officeDocument/2006/relationships/customXml" Target="../ink/ink8.xml" /><Relationship Id="rId15" Type="http://schemas.openxmlformats.org/officeDocument/2006/relationships/customXml" Target="../ink/ink18.xml" /><Relationship Id="rId10" Type="http://schemas.openxmlformats.org/officeDocument/2006/relationships/customXml" Target="../ink/ink13.xml" /><Relationship Id="rId19" Type="http://schemas.openxmlformats.org/officeDocument/2006/relationships/customXml" Target="../ink/ink22.xml" /><Relationship Id="rId4" Type="http://schemas.openxmlformats.org/officeDocument/2006/relationships/customXml" Target="../ink/ink7.xml" /><Relationship Id="rId9" Type="http://schemas.openxmlformats.org/officeDocument/2006/relationships/customXml" Target="../ink/ink12.xml" /><Relationship Id="rId14" Type="http://schemas.openxmlformats.org/officeDocument/2006/relationships/customXml" Target="../ink/ink17.xml" /><Relationship Id="rId22" Type="http://schemas.openxmlformats.org/officeDocument/2006/relationships/customXml" Target="../ink/ink25.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9552" y="3501008"/>
            <a:ext cx="7851648" cy="707504"/>
          </a:xfrm>
        </p:spPr>
        <p:txBody>
          <a:bodyPr>
            <a:noAutofit/>
          </a:bodyPr>
          <a:lstStyle/>
          <a:p>
            <a:pPr algn="ctr"/>
            <a:br>
              <a:rPr lang="en-US" sz="2000" dirty="0">
                <a:solidFill>
                  <a:schemeClr val="bg1"/>
                </a:solidFill>
              </a:rPr>
            </a:br>
            <a:br>
              <a:rPr lang="en-US" sz="2000" dirty="0">
                <a:solidFill>
                  <a:schemeClr val="bg1"/>
                </a:solidFill>
              </a:rPr>
            </a:br>
            <a:br>
              <a:rPr lang="en-US" sz="2000" dirty="0">
                <a:solidFill>
                  <a:schemeClr val="bg1"/>
                </a:solidFill>
              </a:rPr>
            </a:br>
            <a:br>
              <a:rPr lang="en-US" sz="2000" dirty="0">
                <a:solidFill>
                  <a:schemeClr val="bg1"/>
                </a:solidFill>
              </a:rPr>
            </a:br>
            <a:br>
              <a:rPr lang="en-US" sz="2000" dirty="0">
                <a:solidFill>
                  <a:schemeClr val="bg1"/>
                </a:solidFill>
              </a:rPr>
            </a:br>
            <a:br>
              <a:rPr lang="en-US" sz="2000" dirty="0">
                <a:solidFill>
                  <a:schemeClr val="bg1"/>
                </a:solidFill>
              </a:rPr>
            </a:br>
            <a:br>
              <a:rPr lang="en-US" sz="2000" dirty="0">
                <a:solidFill>
                  <a:schemeClr val="bg1"/>
                </a:solidFill>
              </a:rPr>
            </a:br>
            <a:br>
              <a:rPr lang="en-US" sz="2000" dirty="0">
                <a:solidFill>
                  <a:schemeClr val="bg1"/>
                </a:solidFill>
              </a:rPr>
            </a:br>
            <a:br>
              <a:rPr lang="en-US" sz="2000" dirty="0">
                <a:solidFill>
                  <a:schemeClr val="bg1"/>
                </a:solidFill>
              </a:rPr>
            </a:br>
            <a:r>
              <a:rPr lang="en-US" sz="2000" dirty="0" err="1">
                <a:solidFill>
                  <a:schemeClr val="bg1"/>
                </a:solidFill>
              </a:rPr>
              <a:t>Können</a:t>
            </a:r>
            <a:r>
              <a:rPr lang="en-US" sz="2000" dirty="0">
                <a:solidFill>
                  <a:schemeClr val="bg1"/>
                </a:solidFill>
              </a:rPr>
              <a:t> </a:t>
            </a:r>
            <a:r>
              <a:rPr lang="en-US" sz="2000" dirty="0" err="1">
                <a:solidFill>
                  <a:schemeClr val="bg1"/>
                </a:solidFill>
              </a:rPr>
              <a:t>Demokratie</a:t>
            </a:r>
            <a:r>
              <a:rPr lang="en-US" sz="2000" dirty="0">
                <a:solidFill>
                  <a:schemeClr val="bg1"/>
                </a:solidFill>
              </a:rPr>
              <a:t> und </a:t>
            </a:r>
            <a:r>
              <a:rPr lang="en-US" sz="2000" dirty="0" err="1">
                <a:solidFill>
                  <a:schemeClr val="bg1"/>
                </a:solidFill>
              </a:rPr>
              <a:t>Marktwirtschaft</a:t>
            </a:r>
            <a:r>
              <a:rPr lang="en-US" sz="2000" dirty="0">
                <a:solidFill>
                  <a:schemeClr val="bg1"/>
                </a:solidFill>
              </a:rPr>
              <a:t> </a:t>
            </a:r>
            <a:r>
              <a:rPr lang="en-US" sz="2000" dirty="0" err="1">
                <a:solidFill>
                  <a:schemeClr val="bg1"/>
                </a:solidFill>
              </a:rPr>
              <a:t>Nachhaltigkeit</a:t>
            </a:r>
            <a:r>
              <a:rPr lang="en-US" sz="2000" dirty="0">
                <a:solidFill>
                  <a:schemeClr val="bg1"/>
                </a:solidFill>
              </a:rPr>
              <a:t>?</a:t>
            </a:r>
            <a:br>
              <a:rPr lang="en-US" sz="2000" dirty="0">
                <a:solidFill>
                  <a:schemeClr val="bg1"/>
                </a:solidFill>
              </a:rPr>
            </a:br>
            <a:br>
              <a:rPr lang="en-US" sz="2000" dirty="0">
                <a:solidFill>
                  <a:schemeClr val="bg1"/>
                </a:solidFill>
              </a:rPr>
            </a:br>
            <a:r>
              <a:rPr lang="en-US" sz="1600" dirty="0">
                <a:solidFill>
                  <a:schemeClr val="tx1"/>
                </a:solidFill>
              </a:rPr>
              <a:t>Die </a:t>
            </a:r>
            <a:r>
              <a:rPr lang="en-US" sz="1600" dirty="0" err="1">
                <a:solidFill>
                  <a:schemeClr val="tx1"/>
                </a:solidFill>
              </a:rPr>
              <a:t>ökologische</a:t>
            </a:r>
            <a:r>
              <a:rPr lang="en-US" sz="1600" dirty="0">
                <a:solidFill>
                  <a:schemeClr val="tx1"/>
                </a:solidFill>
              </a:rPr>
              <a:t> Transformation </a:t>
            </a:r>
            <a:r>
              <a:rPr lang="en-US" sz="1600" dirty="0" err="1">
                <a:solidFill>
                  <a:schemeClr val="tx1"/>
                </a:solidFill>
              </a:rPr>
              <a:t>zwischen</a:t>
            </a:r>
            <a:r>
              <a:rPr lang="en-US" sz="1600" dirty="0">
                <a:solidFill>
                  <a:schemeClr val="tx1"/>
                </a:solidFill>
              </a:rPr>
              <a:t> </a:t>
            </a:r>
            <a:r>
              <a:rPr lang="en-US" sz="1600" dirty="0" err="1">
                <a:solidFill>
                  <a:schemeClr val="tx1"/>
                </a:solidFill>
              </a:rPr>
              <a:t>Dystopie</a:t>
            </a:r>
            <a:r>
              <a:rPr lang="en-US" sz="1600" dirty="0">
                <a:solidFill>
                  <a:schemeClr val="tx1"/>
                </a:solidFill>
              </a:rPr>
              <a:t> und </a:t>
            </a:r>
            <a:r>
              <a:rPr lang="en-US" sz="1600" dirty="0" err="1">
                <a:solidFill>
                  <a:schemeClr val="tx1"/>
                </a:solidFill>
              </a:rPr>
              <a:t>Utopie</a:t>
            </a:r>
            <a:r>
              <a:rPr lang="en-US" sz="1600" dirty="0">
                <a:solidFill>
                  <a:schemeClr val="tx1"/>
                </a:solidFill>
              </a:rPr>
              <a:t>, </a:t>
            </a:r>
            <a:r>
              <a:rPr lang="en-US" sz="1600" dirty="0" err="1">
                <a:solidFill>
                  <a:schemeClr val="tx1"/>
                </a:solidFill>
              </a:rPr>
              <a:t>Katastrophen</a:t>
            </a:r>
            <a:r>
              <a:rPr lang="en-US" sz="1600" dirty="0">
                <a:solidFill>
                  <a:schemeClr val="tx1"/>
                </a:solidFill>
              </a:rPr>
              <a:t> und </a:t>
            </a:r>
            <a:r>
              <a:rPr lang="en-US" sz="1600" dirty="0" err="1">
                <a:solidFill>
                  <a:schemeClr val="tx1"/>
                </a:solidFill>
              </a:rPr>
              <a:t>Reformismus</a:t>
            </a:r>
            <a:r>
              <a:rPr lang="en-US" sz="1600" dirty="0">
                <a:solidFill>
                  <a:schemeClr val="tx1"/>
                </a:solidFill>
              </a:rPr>
              <a:t>, </a:t>
            </a:r>
            <a:r>
              <a:rPr lang="en-US" sz="1600" dirty="0" err="1">
                <a:solidFill>
                  <a:schemeClr val="tx1"/>
                </a:solidFill>
              </a:rPr>
              <a:t>Interessen</a:t>
            </a:r>
            <a:r>
              <a:rPr lang="en-US" sz="1600" dirty="0">
                <a:solidFill>
                  <a:schemeClr val="tx1"/>
                </a:solidFill>
              </a:rPr>
              <a:t> und </a:t>
            </a:r>
            <a:r>
              <a:rPr lang="en-US" sz="1600" dirty="0" err="1">
                <a:solidFill>
                  <a:schemeClr val="tx1"/>
                </a:solidFill>
              </a:rPr>
              <a:t>Idealen</a:t>
            </a:r>
            <a:r>
              <a:rPr lang="en-US" sz="1600" dirty="0">
                <a:solidFill>
                  <a:schemeClr val="tx1"/>
                </a:solidFill>
              </a:rPr>
              <a:t>, </a:t>
            </a:r>
            <a:r>
              <a:rPr lang="en-US" sz="1600" dirty="0" err="1">
                <a:solidFill>
                  <a:schemeClr val="tx1"/>
                </a:solidFill>
              </a:rPr>
              <a:t>Dringlichkeit</a:t>
            </a:r>
            <a:r>
              <a:rPr lang="en-US" sz="1600" dirty="0">
                <a:solidFill>
                  <a:schemeClr val="tx1"/>
                </a:solidFill>
              </a:rPr>
              <a:t> und </a:t>
            </a:r>
            <a:r>
              <a:rPr lang="en-US" sz="1600" dirty="0" err="1">
                <a:solidFill>
                  <a:schemeClr val="tx1"/>
                </a:solidFill>
              </a:rPr>
              <a:t>Trägheit</a:t>
            </a:r>
            <a:br>
              <a:rPr lang="de-DE" sz="1600" dirty="0">
                <a:solidFill>
                  <a:schemeClr val="bg1"/>
                </a:solidFill>
              </a:rPr>
            </a:br>
            <a:r>
              <a:rPr lang="de-DE" sz="2000" i="1" dirty="0">
                <a:solidFill>
                  <a:schemeClr val="bg1"/>
                </a:solidFill>
              </a:rPr>
              <a:t> </a:t>
            </a:r>
            <a:br>
              <a:rPr lang="de-DE" sz="2000" i="1" dirty="0">
                <a:solidFill>
                  <a:schemeClr val="bg1"/>
                </a:solidFill>
              </a:rPr>
            </a:br>
            <a:r>
              <a:rPr lang="de-DE" sz="2000" i="1" dirty="0">
                <a:solidFill>
                  <a:schemeClr val="bg1"/>
                </a:solidFill>
              </a:rPr>
              <a:t>Reinhard Loske</a:t>
            </a:r>
            <a:br>
              <a:rPr lang="de-DE" sz="2000" i="1" dirty="0">
                <a:solidFill>
                  <a:schemeClr val="bg1"/>
                </a:solidFill>
              </a:rPr>
            </a:br>
            <a:br>
              <a:rPr lang="de-DE" sz="2000" i="1" dirty="0">
                <a:solidFill>
                  <a:schemeClr val="bg1"/>
                </a:solidFill>
              </a:rPr>
            </a:br>
            <a:r>
              <a:rPr lang="de-DE" sz="2000" i="1" dirty="0">
                <a:solidFill>
                  <a:schemeClr val="tx1"/>
                </a:solidFill>
              </a:rPr>
              <a:t>Einleitungsvortrag im Rahmen der Veranstaltung „Globale Krisen: Demokratie(n) zwischen Apokalypse und Erneuerung</a:t>
            </a:r>
            <a:br>
              <a:rPr lang="de-DE" sz="2000" dirty="0">
                <a:solidFill>
                  <a:schemeClr val="bg1"/>
                </a:solidFill>
              </a:rPr>
            </a:br>
            <a:endParaRPr lang="de-DE" sz="2000" b="0" dirty="0">
              <a:solidFill>
                <a:schemeClr val="bg1"/>
              </a:solidFill>
            </a:endParaRPr>
          </a:p>
        </p:txBody>
      </p:sp>
      <p:sp>
        <p:nvSpPr>
          <p:cNvPr id="5" name="Untertitel 4"/>
          <p:cNvSpPr>
            <a:spLocks noGrp="1"/>
          </p:cNvSpPr>
          <p:nvPr>
            <p:ph type="subTitle" idx="1"/>
          </p:nvPr>
        </p:nvSpPr>
        <p:spPr>
          <a:xfrm>
            <a:off x="755576" y="4149080"/>
            <a:ext cx="7851784" cy="1440160"/>
          </a:xfrm>
        </p:spPr>
        <p:txBody>
          <a:bodyPr>
            <a:normAutofit/>
          </a:bodyPr>
          <a:lstStyle/>
          <a:p>
            <a:pPr algn="ctr"/>
            <a:r>
              <a:rPr lang="de-DE" dirty="0">
                <a:solidFill>
                  <a:schemeClr val="bg1"/>
                </a:solidFill>
              </a:rPr>
              <a:t>Institut Français Bremen, 2. Juni 2023</a:t>
            </a:r>
            <a:endParaRPr lang="de-DE" i="1"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3" name="Freihand 2">
                <a:extLst>
                  <a:ext uri="{FF2B5EF4-FFF2-40B4-BE49-F238E27FC236}">
                    <a16:creationId xmlns:a16="http://schemas.microsoft.com/office/drawing/2014/main" id="{AF341370-12C6-77CA-16F9-D683A593FC5A}"/>
                  </a:ext>
                </a:extLst>
              </p14:cNvPr>
              <p14:cNvContentPartPr/>
              <p14:nvPr/>
            </p14:nvContentPartPr>
            <p14:xfrm>
              <a:off x="1119534" y="905150"/>
              <a:ext cx="360" cy="360"/>
            </p14:xfrm>
          </p:contentPart>
        </mc:Choice>
        <mc:Fallback xmlns="">
          <p:pic>
            <p:nvPicPr>
              <p:cNvPr id="3" name="Freihand 2">
                <a:extLst>
                  <a:ext uri="{FF2B5EF4-FFF2-40B4-BE49-F238E27FC236}">
                    <a16:creationId xmlns:a16="http://schemas.microsoft.com/office/drawing/2014/main" id="{AF341370-12C6-77CA-16F9-D683A593FC5A}"/>
                  </a:ext>
                </a:extLst>
              </p:cNvPr>
              <p:cNvPicPr/>
              <p:nvPr/>
            </p:nvPicPr>
            <p:blipFill>
              <a:blip r:embed="rId3"/>
              <a:stretch>
                <a:fillRect/>
              </a:stretch>
            </p:blipFill>
            <p:spPr>
              <a:xfrm>
                <a:off x="1065894" y="797150"/>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4" name="Freihand 3">
                <a:extLst>
                  <a:ext uri="{FF2B5EF4-FFF2-40B4-BE49-F238E27FC236}">
                    <a16:creationId xmlns:a16="http://schemas.microsoft.com/office/drawing/2014/main" id="{7697242C-BE0C-04D2-9E66-F01C90ACBE14}"/>
                  </a:ext>
                </a:extLst>
              </p14:cNvPr>
              <p14:cNvContentPartPr/>
              <p14:nvPr/>
            </p14:nvContentPartPr>
            <p14:xfrm>
              <a:off x="1119534" y="905150"/>
              <a:ext cx="1093680" cy="520920"/>
            </p14:xfrm>
          </p:contentPart>
        </mc:Choice>
        <mc:Fallback xmlns="">
          <p:pic>
            <p:nvPicPr>
              <p:cNvPr id="4" name="Freihand 3">
                <a:extLst>
                  <a:ext uri="{FF2B5EF4-FFF2-40B4-BE49-F238E27FC236}">
                    <a16:creationId xmlns:a16="http://schemas.microsoft.com/office/drawing/2014/main" id="{7697242C-BE0C-04D2-9E66-F01C90ACBE14}"/>
                  </a:ext>
                </a:extLst>
              </p:cNvPr>
              <p:cNvPicPr/>
              <p:nvPr/>
            </p:nvPicPr>
            <p:blipFill>
              <a:blip r:embed="rId5"/>
              <a:stretch>
                <a:fillRect/>
              </a:stretch>
            </p:blipFill>
            <p:spPr>
              <a:xfrm>
                <a:off x="1065894" y="797150"/>
                <a:ext cx="1201320" cy="73656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Freihand 5">
                <a:extLst>
                  <a:ext uri="{FF2B5EF4-FFF2-40B4-BE49-F238E27FC236}">
                    <a16:creationId xmlns:a16="http://schemas.microsoft.com/office/drawing/2014/main" id="{FC499FE2-62C8-7A37-03E8-E884E49B5D70}"/>
                  </a:ext>
                </a:extLst>
              </p14:cNvPr>
              <p14:cNvContentPartPr/>
              <p14:nvPr/>
            </p14:nvContentPartPr>
            <p14:xfrm>
              <a:off x="1110534" y="886070"/>
              <a:ext cx="920520" cy="440640"/>
            </p14:xfrm>
          </p:contentPart>
        </mc:Choice>
        <mc:Fallback xmlns="">
          <p:pic>
            <p:nvPicPr>
              <p:cNvPr id="6" name="Freihand 5">
                <a:extLst>
                  <a:ext uri="{FF2B5EF4-FFF2-40B4-BE49-F238E27FC236}">
                    <a16:creationId xmlns:a16="http://schemas.microsoft.com/office/drawing/2014/main" id="{FC499FE2-62C8-7A37-03E8-E884E49B5D70}"/>
                  </a:ext>
                </a:extLst>
              </p:cNvPr>
              <p:cNvPicPr/>
              <p:nvPr/>
            </p:nvPicPr>
            <p:blipFill>
              <a:blip r:embed="rId7"/>
              <a:stretch>
                <a:fillRect/>
              </a:stretch>
            </p:blipFill>
            <p:spPr>
              <a:xfrm>
                <a:off x="1056534" y="778430"/>
                <a:ext cx="1028160" cy="65628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7" name="Freihand 6">
                <a:extLst>
                  <a:ext uri="{FF2B5EF4-FFF2-40B4-BE49-F238E27FC236}">
                    <a16:creationId xmlns:a16="http://schemas.microsoft.com/office/drawing/2014/main" id="{591E61CF-310E-11CA-B345-6C039559D6F9}"/>
                  </a:ext>
                </a:extLst>
              </p14:cNvPr>
              <p14:cNvContentPartPr/>
              <p14:nvPr/>
            </p14:nvContentPartPr>
            <p14:xfrm>
              <a:off x="2052294" y="1156790"/>
              <a:ext cx="360" cy="360"/>
            </p14:xfrm>
          </p:contentPart>
        </mc:Choice>
        <mc:Fallback xmlns="">
          <p:pic>
            <p:nvPicPr>
              <p:cNvPr id="7" name="Freihand 6">
                <a:extLst>
                  <a:ext uri="{FF2B5EF4-FFF2-40B4-BE49-F238E27FC236}">
                    <a16:creationId xmlns:a16="http://schemas.microsoft.com/office/drawing/2014/main" id="{591E61CF-310E-11CA-B345-6C039559D6F9}"/>
                  </a:ext>
                </a:extLst>
              </p:cNvPr>
              <p:cNvPicPr/>
              <p:nvPr/>
            </p:nvPicPr>
            <p:blipFill>
              <a:blip r:embed="rId3"/>
              <a:stretch>
                <a:fillRect/>
              </a:stretch>
            </p:blipFill>
            <p:spPr>
              <a:xfrm>
                <a:off x="1998654" y="1048790"/>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8" name="Freihand 7">
                <a:extLst>
                  <a:ext uri="{FF2B5EF4-FFF2-40B4-BE49-F238E27FC236}">
                    <a16:creationId xmlns:a16="http://schemas.microsoft.com/office/drawing/2014/main" id="{F827F5BE-F47A-27EF-B8E6-5AAF46F5BA84}"/>
                  </a:ext>
                </a:extLst>
              </p14:cNvPr>
              <p14:cNvContentPartPr/>
              <p14:nvPr/>
            </p14:nvContentPartPr>
            <p14:xfrm>
              <a:off x="2052294" y="1156790"/>
              <a:ext cx="360" cy="360"/>
            </p14:xfrm>
          </p:contentPart>
        </mc:Choice>
        <mc:Fallback xmlns="">
          <p:pic>
            <p:nvPicPr>
              <p:cNvPr id="8" name="Freihand 7">
                <a:extLst>
                  <a:ext uri="{FF2B5EF4-FFF2-40B4-BE49-F238E27FC236}">
                    <a16:creationId xmlns:a16="http://schemas.microsoft.com/office/drawing/2014/main" id="{F827F5BE-F47A-27EF-B8E6-5AAF46F5BA84}"/>
                  </a:ext>
                </a:extLst>
              </p:cNvPr>
              <p:cNvPicPr/>
              <p:nvPr/>
            </p:nvPicPr>
            <p:blipFill>
              <a:blip r:embed="rId10"/>
              <a:stretch>
                <a:fillRect/>
              </a:stretch>
            </p:blipFill>
            <p:spPr>
              <a:xfrm>
                <a:off x="1998654" y="1048790"/>
                <a:ext cx="108000" cy="216000"/>
              </a:xfrm>
              <a:prstGeom prst="rect">
                <a:avLst/>
              </a:prstGeom>
            </p:spPr>
          </p:pic>
        </mc:Fallback>
      </mc:AlternateContent>
    </p:spTree>
    <p:extLst>
      <p:ext uri="{BB962C8B-B14F-4D97-AF65-F5344CB8AC3E}">
        <p14:creationId xmlns:p14="http://schemas.microsoft.com/office/powerpoint/2010/main" val="33661816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72817A-E3B4-DBAA-0C58-46BAC9AD736B}"/>
              </a:ext>
            </a:extLst>
          </p:cNvPr>
          <p:cNvSpPr>
            <a:spLocks noGrp="1"/>
          </p:cNvSpPr>
          <p:nvPr>
            <p:ph type="title"/>
          </p:nvPr>
        </p:nvSpPr>
        <p:spPr/>
        <p:txBody>
          <a:bodyPr/>
          <a:lstStyle/>
          <a:p>
            <a:r>
              <a:rPr lang="de-DE" sz="2400" dirty="0"/>
              <a:t>Der Blick zurück 4</a:t>
            </a:r>
          </a:p>
        </p:txBody>
      </p:sp>
      <p:sp>
        <p:nvSpPr>
          <p:cNvPr id="3" name="Inhaltsplatzhalter 2">
            <a:extLst>
              <a:ext uri="{FF2B5EF4-FFF2-40B4-BE49-F238E27FC236}">
                <a16:creationId xmlns:a16="http://schemas.microsoft.com/office/drawing/2014/main" id="{8EFAD9CB-D121-9345-75A2-3BCF336CD251}"/>
              </a:ext>
            </a:extLst>
          </p:cNvPr>
          <p:cNvSpPr>
            <a:spLocks noGrp="1"/>
          </p:cNvSpPr>
          <p:nvPr>
            <p:ph idx="1"/>
          </p:nvPr>
        </p:nvSpPr>
        <p:spPr/>
        <p:txBody>
          <a:bodyPr/>
          <a:lstStyle/>
          <a:p>
            <a:pPr marL="0" indent="0">
              <a:buNone/>
            </a:pPr>
            <a:r>
              <a:rPr lang="de-DE" dirty="0"/>
              <a:t>„Wenn die Erde jenen großen Bestandteil ihrer Lieblichkeit verlieren müsste, den sie jetzt Dingen verdankt, welche die unbegrenzte Vermehrung des Vermögens und der Bevölkerung ihr entziehen würde, so hoffte ich von ganzem Herzen im Interesse der Nachwelt, dass man schon viel früher, als die Notwendigkeit dazu treibt, mit einem stationären Zustande (der Wirtschaft) sich zufriedengeben wird.“</a:t>
            </a:r>
          </a:p>
          <a:p>
            <a:pPr marL="0" indent="0">
              <a:buNone/>
            </a:pPr>
            <a:endParaRPr lang="de-DE" dirty="0"/>
          </a:p>
          <a:p>
            <a:pPr marL="0" indent="0">
              <a:buNone/>
            </a:pPr>
            <a:r>
              <a:rPr lang="de-DE" dirty="0"/>
              <a:t>John Stuart Mill (1806-1873), Ökonom und liberaler Denker, der den Gedanken einer „Steady State Economy“ formuliert</a:t>
            </a:r>
          </a:p>
          <a:p>
            <a:endParaRPr lang="de-DE" dirty="0"/>
          </a:p>
        </p:txBody>
      </p:sp>
    </p:spTree>
    <p:extLst>
      <p:ext uri="{BB962C8B-B14F-4D97-AF65-F5344CB8AC3E}">
        <p14:creationId xmlns:p14="http://schemas.microsoft.com/office/powerpoint/2010/main" val="3393924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3A9C03-59D2-0BB9-3AF6-83BABAEC4CBF}"/>
              </a:ext>
            </a:extLst>
          </p:cNvPr>
          <p:cNvSpPr>
            <a:spLocks noGrp="1"/>
          </p:cNvSpPr>
          <p:nvPr>
            <p:ph type="title"/>
          </p:nvPr>
        </p:nvSpPr>
        <p:spPr/>
        <p:txBody>
          <a:bodyPr/>
          <a:lstStyle/>
          <a:p>
            <a:r>
              <a:rPr lang="de-DE" sz="2400" dirty="0"/>
              <a:t>Der Blick zurück 5</a:t>
            </a:r>
          </a:p>
        </p:txBody>
      </p:sp>
      <p:sp>
        <p:nvSpPr>
          <p:cNvPr id="3" name="Inhaltsplatzhalter 2">
            <a:extLst>
              <a:ext uri="{FF2B5EF4-FFF2-40B4-BE49-F238E27FC236}">
                <a16:creationId xmlns:a16="http://schemas.microsoft.com/office/drawing/2014/main" id="{95650ACB-22F5-B144-68DA-D8B7FFDFB129}"/>
              </a:ext>
            </a:extLst>
          </p:cNvPr>
          <p:cNvSpPr>
            <a:spLocks noGrp="1"/>
          </p:cNvSpPr>
          <p:nvPr>
            <p:ph idx="1"/>
          </p:nvPr>
        </p:nvSpPr>
        <p:spPr/>
        <p:txBody>
          <a:bodyPr/>
          <a:lstStyle/>
          <a:p>
            <a:pPr marL="0" indent="0">
              <a:buNone/>
            </a:pPr>
            <a:r>
              <a:rPr lang="de-DE" dirty="0"/>
              <a:t>„Die ganze Gesellschaft, eine Nation, ja alle gleichzeitigen Gesellschaften zusammen genommen, sind nicht Eigentümer der Erde. Sie sind nur ihre Besitzer, ihre Nutznießer, und haben sie als </a:t>
            </a:r>
            <a:r>
              <a:rPr lang="de-DE" i="1" dirty="0" err="1"/>
              <a:t>boni</a:t>
            </a:r>
            <a:r>
              <a:rPr lang="de-DE" i="1" dirty="0"/>
              <a:t> </a:t>
            </a:r>
            <a:r>
              <a:rPr lang="de-DE" i="1" dirty="0" err="1"/>
              <a:t>patres</a:t>
            </a:r>
            <a:r>
              <a:rPr lang="de-DE" i="1" dirty="0"/>
              <a:t> </a:t>
            </a:r>
            <a:r>
              <a:rPr lang="de-DE" i="1" dirty="0" err="1"/>
              <a:t>familias</a:t>
            </a:r>
            <a:r>
              <a:rPr lang="de-DE" i="1" dirty="0"/>
              <a:t> </a:t>
            </a:r>
            <a:r>
              <a:rPr lang="de-DE" dirty="0"/>
              <a:t>den nachfolgenden Generationen verbessert zu hinterlassen“.</a:t>
            </a:r>
          </a:p>
          <a:p>
            <a:pPr marL="0" indent="0">
              <a:buNone/>
            </a:pPr>
            <a:endParaRPr lang="en-US" dirty="0"/>
          </a:p>
          <a:p>
            <a:pPr marL="0" indent="0">
              <a:buNone/>
            </a:pPr>
            <a:r>
              <a:rPr lang="en-US" dirty="0"/>
              <a:t>Karl Marx (1818-1883), in: MEW Bd. 25, S. 784</a:t>
            </a:r>
            <a:endParaRPr lang="de-DE" dirty="0"/>
          </a:p>
          <a:p>
            <a:endParaRPr lang="de-DE" dirty="0"/>
          </a:p>
        </p:txBody>
      </p:sp>
    </p:spTree>
    <p:extLst>
      <p:ext uri="{BB962C8B-B14F-4D97-AF65-F5344CB8AC3E}">
        <p14:creationId xmlns:p14="http://schemas.microsoft.com/office/powerpoint/2010/main" val="26368496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A5BD02-F1B7-9573-C881-FC74FAEC2D2C}"/>
              </a:ext>
            </a:extLst>
          </p:cNvPr>
          <p:cNvSpPr>
            <a:spLocks noGrp="1"/>
          </p:cNvSpPr>
          <p:nvPr>
            <p:ph type="title"/>
          </p:nvPr>
        </p:nvSpPr>
        <p:spPr/>
        <p:txBody>
          <a:bodyPr/>
          <a:lstStyle/>
          <a:p>
            <a:r>
              <a:rPr lang="de-DE" sz="2400" dirty="0"/>
              <a:t>Der Blick zurück 6</a:t>
            </a:r>
          </a:p>
        </p:txBody>
      </p:sp>
      <p:sp>
        <p:nvSpPr>
          <p:cNvPr id="3" name="Inhaltsplatzhalter 2">
            <a:extLst>
              <a:ext uri="{FF2B5EF4-FFF2-40B4-BE49-F238E27FC236}">
                <a16:creationId xmlns:a16="http://schemas.microsoft.com/office/drawing/2014/main" id="{25CC19DF-2573-3FD6-7966-A935303E3A66}"/>
              </a:ext>
            </a:extLst>
          </p:cNvPr>
          <p:cNvSpPr>
            <a:spLocks noGrp="1"/>
          </p:cNvSpPr>
          <p:nvPr>
            <p:ph idx="1"/>
          </p:nvPr>
        </p:nvSpPr>
        <p:spPr/>
        <p:txBody>
          <a:bodyPr/>
          <a:lstStyle/>
          <a:p>
            <a:pPr marL="0" indent="0">
              <a:buNone/>
            </a:pPr>
            <a:r>
              <a:rPr lang="de-DE" dirty="0"/>
              <a:t>„Ideen, Wissen, Kunst, Gastfreundschaft, Reisen – das sind Dinge, die ihrer Natur nach international sein sollten, aber lasst Güter in der Heimat herstellen, wenn immer es sinnvoll und praktisch möglich ist, … Ich bin nicht überzeugt, dass die wirtschaftlichen Erfolge der internationalen Arbeitsteilung heute noch irgendwie mit den früheren vergleichbar sind.“</a:t>
            </a:r>
          </a:p>
          <a:p>
            <a:pPr marL="0" indent="0">
              <a:buNone/>
            </a:pPr>
            <a:endParaRPr lang="de-DE" dirty="0"/>
          </a:p>
          <a:p>
            <a:pPr marL="0" indent="0">
              <a:buNone/>
            </a:pPr>
            <a:r>
              <a:rPr lang="de-DE" dirty="0"/>
              <a:t>John  Maynard Keynes (1863-1964): Über nationale Selbstgenügsamkeit (</a:t>
            </a:r>
            <a:r>
              <a:rPr lang="de-DE" dirty="0" err="1"/>
              <a:t>self-sufficiency</a:t>
            </a:r>
            <a:r>
              <a:rPr lang="de-DE" dirty="0"/>
              <a:t>),  1933</a:t>
            </a:r>
          </a:p>
          <a:p>
            <a:endParaRPr lang="de-DE" dirty="0"/>
          </a:p>
        </p:txBody>
      </p:sp>
    </p:spTree>
    <p:extLst>
      <p:ext uri="{BB962C8B-B14F-4D97-AF65-F5344CB8AC3E}">
        <p14:creationId xmlns:p14="http://schemas.microsoft.com/office/powerpoint/2010/main" val="1928799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DC3566-3EF1-5EA4-9C5C-81AAEF4DC909}"/>
              </a:ext>
            </a:extLst>
          </p:cNvPr>
          <p:cNvSpPr>
            <a:spLocks noGrp="1"/>
          </p:cNvSpPr>
          <p:nvPr>
            <p:ph type="title"/>
          </p:nvPr>
        </p:nvSpPr>
        <p:spPr/>
        <p:txBody>
          <a:bodyPr/>
          <a:lstStyle/>
          <a:p>
            <a:r>
              <a:rPr lang="de-DE" sz="2400" dirty="0"/>
              <a:t>Zwischenfazit III</a:t>
            </a:r>
          </a:p>
        </p:txBody>
      </p:sp>
      <p:sp>
        <p:nvSpPr>
          <p:cNvPr id="3" name="Inhaltsplatzhalter 2">
            <a:extLst>
              <a:ext uri="{FF2B5EF4-FFF2-40B4-BE49-F238E27FC236}">
                <a16:creationId xmlns:a16="http://schemas.microsoft.com/office/drawing/2014/main" id="{BA443A7D-0F96-E692-8473-4E86C3D579E8}"/>
              </a:ext>
            </a:extLst>
          </p:cNvPr>
          <p:cNvSpPr>
            <a:spLocks noGrp="1"/>
          </p:cNvSpPr>
          <p:nvPr>
            <p:ph idx="1"/>
          </p:nvPr>
        </p:nvSpPr>
        <p:spPr/>
        <p:txBody>
          <a:bodyPr>
            <a:normAutofit fontScale="92500" lnSpcReduction="10000"/>
          </a:bodyPr>
          <a:lstStyle/>
          <a:p>
            <a:r>
              <a:rPr lang="de-DE" dirty="0"/>
              <a:t>Die globale ökologische Krise, über deren Ursachen und Folgen wir seit mindestens 50 Jahren sehr gut Bescheid wissen, erfordert von allen gesellschaftlichen Akteuren grundsätzliche Neuorientierungen in Strukturen, Praktiken und Verfahren. Ihr Charakter als interdisziplinäres, intersektorales, internationales und intergeneratives Problem zwingt alle Beteiligten zum Verlassen ihrer „Silos“ und erfordert Empathie wie Kooperationsbereitschaft.</a:t>
            </a:r>
          </a:p>
          <a:p>
            <a:r>
              <a:rPr lang="de-DE" dirty="0"/>
              <a:t>Fragmente nachhaltigen Denkens und Handelns sind – wenn auch oft nicht explizit gemacht - in unsere Kultur tief eingeschrieben. Sie finden sich in religiösem wie philosophischem Grundüberlegungen ebenso wie in konservativen, liberalen und sozialistischen Strömungen. Nachhaltigkeit kann nicht nur die Sache „einer Partei“, „einer Denkschule“ oder „einer Kirche“ sein, sondern geht alle an und fordert von allen Veränderungsbereitschaft.</a:t>
            </a:r>
          </a:p>
        </p:txBody>
      </p:sp>
    </p:spTree>
    <p:extLst>
      <p:ext uri="{BB962C8B-B14F-4D97-AF65-F5344CB8AC3E}">
        <p14:creationId xmlns:p14="http://schemas.microsoft.com/office/powerpoint/2010/main" val="8305100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D63384-637B-E7FB-23E9-B8988B0CA9F8}"/>
              </a:ext>
            </a:extLst>
          </p:cNvPr>
          <p:cNvSpPr>
            <a:spLocks noGrp="1"/>
          </p:cNvSpPr>
          <p:nvPr>
            <p:ph type="title"/>
          </p:nvPr>
        </p:nvSpPr>
        <p:spPr/>
        <p:txBody>
          <a:bodyPr/>
          <a:lstStyle/>
          <a:p>
            <a:r>
              <a:rPr lang="de-DE" sz="2400" dirty="0"/>
              <a:t>Kann Demokratie Nachhaltigkeit? </a:t>
            </a:r>
            <a:br>
              <a:rPr lang="de-DE" sz="2400" dirty="0"/>
            </a:br>
            <a:r>
              <a:rPr lang="de-DE" sz="2400" dirty="0"/>
              <a:t>Die pessimistische Perspektive</a:t>
            </a:r>
          </a:p>
        </p:txBody>
      </p:sp>
      <p:sp>
        <p:nvSpPr>
          <p:cNvPr id="3" name="Inhaltsplatzhalter 2">
            <a:extLst>
              <a:ext uri="{FF2B5EF4-FFF2-40B4-BE49-F238E27FC236}">
                <a16:creationId xmlns:a16="http://schemas.microsoft.com/office/drawing/2014/main" id="{4087C933-B0AC-1AC4-478D-97FA28D5A589}"/>
              </a:ext>
            </a:extLst>
          </p:cNvPr>
          <p:cNvSpPr>
            <a:spLocks noGrp="1"/>
          </p:cNvSpPr>
          <p:nvPr>
            <p:ph idx="1"/>
          </p:nvPr>
        </p:nvSpPr>
        <p:spPr/>
        <p:txBody>
          <a:bodyPr>
            <a:normAutofit fontScale="62500" lnSpcReduction="20000"/>
          </a:bodyPr>
          <a:lstStyle/>
          <a:p>
            <a:r>
              <a:rPr lang="de-DE" sz="2000" dirty="0"/>
              <a:t>Das politische System hat sich auf das Austarieren von potenten und gut organisierten Gegenwartsinteressen spezialisiert und verliert sich im kleinteiligen Parteienkampf der Tagespolitik. Dabei geraten Langzeiterfordernisse systematisch unter die Räder.</a:t>
            </a:r>
          </a:p>
          <a:p>
            <a:r>
              <a:rPr lang="de-DE" sz="2000" dirty="0"/>
              <a:t>Die Interessen derjenigen, die nicht am „Verhandlungstisch“ sitzen bzw. nicht wählen dürfen, werden systematisch vernachlässigt. Das betrifft die zukünftigen Generationen (intergenerative Aspekte), die Menschen in der „Südhemisphäre“ (globale Aspekte) und das nicht-menschlichen Leben (biosphärische Aspekte) </a:t>
            </a:r>
          </a:p>
          <a:p>
            <a:r>
              <a:rPr lang="de-DE" sz="2000" dirty="0"/>
              <a:t>Anders als Werte wie „Nation/Tradition“ (Konservativismus), „Freiheit“ (Liberalismus) oder „Soziale Gerechtigkeit“ (Liberalismus) hat „Nachhaltigkeit“ keine unmittelbar zuzuordnenden Interessenträger. Vielleicht ist die Generationenzugehörigkeit (der jungen Menschen) das neue „einigende Band“ der Nachhaltigkeitsbewegung.</a:t>
            </a:r>
          </a:p>
          <a:p>
            <a:r>
              <a:rPr lang="de-DE" sz="2000" dirty="0"/>
              <a:t>Das schwer aufzulösende „Interessenwirrwarr“ mag sich vielleicht noch auf lokaler/regionaler Ebene zugunsten einer gemeinsamen Zukunftsverantwortung auflösen oder abschwächen lassen, nicht aber in einer globalisierten und wettbewerbsfixierten Welt, in der ökonomische Interessen dominieren.</a:t>
            </a:r>
          </a:p>
          <a:p>
            <a:pPr marL="3371400" lvl="8" indent="0">
              <a:buNone/>
            </a:pPr>
            <a:r>
              <a:rPr lang="de-DE" sz="1100" dirty="0"/>
              <a:t>				</a:t>
            </a:r>
            <a:r>
              <a:rPr lang="de-DE" sz="1600" dirty="0"/>
              <a:t>Vertiefend hierzu: Heidenreich 2023</a:t>
            </a:r>
          </a:p>
          <a:p>
            <a:endParaRPr lang="de-DE" dirty="0"/>
          </a:p>
        </p:txBody>
      </p:sp>
    </p:spTree>
    <p:extLst>
      <p:ext uri="{BB962C8B-B14F-4D97-AF65-F5344CB8AC3E}">
        <p14:creationId xmlns:p14="http://schemas.microsoft.com/office/powerpoint/2010/main" val="41949497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693957-54B6-2A25-4BE1-1F5761CCA6AF}"/>
              </a:ext>
            </a:extLst>
          </p:cNvPr>
          <p:cNvSpPr>
            <a:spLocks noGrp="1"/>
          </p:cNvSpPr>
          <p:nvPr>
            <p:ph type="title"/>
          </p:nvPr>
        </p:nvSpPr>
        <p:spPr/>
        <p:txBody>
          <a:bodyPr/>
          <a:lstStyle/>
          <a:p>
            <a:r>
              <a:rPr lang="de-DE" sz="2400" dirty="0"/>
              <a:t>Kann Demokratie Nachhaltigkeit? </a:t>
            </a:r>
            <a:br>
              <a:rPr lang="de-DE" sz="2400" dirty="0"/>
            </a:br>
            <a:r>
              <a:rPr lang="de-DE" sz="2400" dirty="0"/>
              <a:t>Die fatalistische Perspektive</a:t>
            </a:r>
          </a:p>
        </p:txBody>
      </p:sp>
      <p:sp>
        <p:nvSpPr>
          <p:cNvPr id="3" name="Inhaltsplatzhalter 2">
            <a:extLst>
              <a:ext uri="{FF2B5EF4-FFF2-40B4-BE49-F238E27FC236}">
                <a16:creationId xmlns:a16="http://schemas.microsoft.com/office/drawing/2014/main" id="{7613888C-6526-E62A-4BD3-EAAF50B649C4}"/>
              </a:ext>
            </a:extLst>
          </p:cNvPr>
          <p:cNvSpPr>
            <a:spLocks noGrp="1"/>
          </p:cNvSpPr>
          <p:nvPr>
            <p:ph idx="1"/>
          </p:nvPr>
        </p:nvSpPr>
        <p:spPr/>
        <p:txBody>
          <a:bodyPr>
            <a:normAutofit fontScale="92500" lnSpcReduction="10000"/>
          </a:bodyPr>
          <a:lstStyle/>
          <a:p>
            <a:r>
              <a:rPr lang="de-DE" dirty="0"/>
              <a:t>Kulturpessimismus: „Die Menschheit läuft sehenden Auges in die Katastrophe und findet aus ihren Irrwegen nicht hinaus. ‚Die Natur‘ wird der Menschheit schon bald in voller Härte ihre Grenzen aufzeigen.“</a:t>
            </a:r>
          </a:p>
          <a:p>
            <a:r>
              <a:rPr lang="de-DE" dirty="0"/>
              <a:t>Autoritäre Herrschaft: „Wenn überhaupt, dann kann nur ein ‚starker Staat‘ die Einhaltung ökologischer Grenzen garantieren, der ohne Rücksicht auf Partikularinteressen schnell und effektiv seine Politik durchsetzen kann. Länder wie China sind eher dazu in der Lage, die notwendige ‚Ökodiktatur‘ durchzusetzen als Demokratien.“</a:t>
            </a:r>
          </a:p>
          <a:p>
            <a:r>
              <a:rPr lang="de-DE" dirty="0"/>
              <a:t>Expertenherrschaft: „Letztlich können nur Ökologieexpertinnen und -experten festlegen, was die Politik zu tun bzw. umzusetzen hat. Diese gegenüber einer ‚Ökodiktatur‘ moderatere Herrschaftsform mag freiheitsbeschränkend sein, sie ist aber ‚alternativlos‘.“ </a:t>
            </a:r>
          </a:p>
        </p:txBody>
      </p:sp>
    </p:spTree>
    <p:extLst>
      <p:ext uri="{BB962C8B-B14F-4D97-AF65-F5344CB8AC3E}">
        <p14:creationId xmlns:p14="http://schemas.microsoft.com/office/powerpoint/2010/main" val="14552608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5E6256-8636-D7A6-0627-6D8968E3EC39}"/>
              </a:ext>
            </a:extLst>
          </p:cNvPr>
          <p:cNvSpPr>
            <a:spLocks noGrp="1"/>
          </p:cNvSpPr>
          <p:nvPr>
            <p:ph type="title"/>
          </p:nvPr>
        </p:nvSpPr>
        <p:spPr/>
        <p:txBody>
          <a:bodyPr/>
          <a:lstStyle/>
          <a:p>
            <a:r>
              <a:rPr lang="de-DE" sz="2400" dirty="0"/>
              <a:t>Kann Demokratie Nachhaltigkeit? </a:t>
            </a:r>
            <a:br>
              <a:rPr lang="de-DE" sz="2400" dirty="0"/>
            </a:br>
            <a:r>
              <a:rPr lang="de-DE" sz="2400" dirty="0"/>
              <a:t>Die „optimistische“ Perspektive</a:t>
            </a:r>
          </a:p>
        </p:txBody>
      </p:sp>
      <p:sp>
        <p:nvSpPr>
          <p:cNvPr id="3" name="Inhaltsplatzhalter 2">
            <a:extLst>
              <a:ext uri="{FF2B5EF4-FFF2-40B4-BE49-F238E27FC236}">
                <a16:creationId xmlns:a16="http://schemas.microsoft.com/office/drawing/2014/main" id="{C668235B-DC2E-C54F-890A-2BA8E8FC1247}"/>
              </a:ext>
            </a:extLst>
          </p:cNvPr>
          <p:cNvSpPr>
            <a:spLocks noGrp="1"/>
          </p:cNvSpPr>
          <p:nvPr>
            <p:ph idx="1"/>
          </p:nvPr>
        </p:nvSpPr>
        <p:spPr/>
        <p:txBody>
          <a:bodyPr>
            <a:normAutofit fontScale="85000" lnSpcReduction="20000"/>
          </a:bodyPr>
          <a:lstStyle/>
          <a:p>
            <a:r>
              <a:rPr lang="de-DE" dirty="0"/>
              <a:t>Nachhaltigkeit ist im Wesentlichen ein Thema „wie jedes andere“ auch und kann vom demokratischen System mit seinen Institutionen und Verfahren adäquat </a:t>
            </a:r>
            <a:r>
              <a:rPr lang="de-DE" dirty="0" err="1"/>
              <a:t>be</a:t>
            </a:r>
            <a:r>
              <a:rPr lang="de-DE" dirty="0"/>
              <a:t>- und verarbeitet werden, wenn nur der politische Wille vorhanden ist („Demokratieneutralität“).</a:t>
            </a:r>
          </a:p>
          <a:p>
            <a:r>
              <a:rPr lang="de-DE" dirty="0"/>
              <a:t>Nachhaltigkeit lässt sich am besten durch neue Technologien sowie förderliche Gesetze und ökonomische Anreize für entsprechende Innovationen erreichen. So wird die ökologische Krise zur ökonomischen Transformationschance („Grünes Wachstum“) </a:t>
            </a:r>
          </a:p>
          <a:p>
            <a:r>
              <a:rPr lang="de-DE" dirty="0"/>
              <a:t>Demokratie kann Nachhaltigkeit besser sicherstellen als autoritäre, zentralistische und unflexible Systeme, weil sie auf dem Prinzip der „Checks and </a:t>
            </a:r>
            <a:r>
              <a:rPr lang="de-DE" dirty="0" err="1"/>
              <a:t>Balances</a:t>
            </a:r>
            <a:r>
              <a:rPr lang="de-DE" dirty="0"/>
              <a:t>“ fußt und Korrekturen jederzeit erlaubt („Systemische Intelligenz“).  </a:t>
            </a:r>
          </a:p>
          <a:p>
            <a:r>
              <a:rPr lang="de-DE" dirty="0"/>
              <a:t>Die Ergänzung der repräsentativen Demokratie um partizipative und direktdemokratische Elemente kann für die Erreichung von Nachhaltigkeitszielen sinnvoll sein, ist aber wohlabzuwägen. („Behutsame Demokratiemodernisierung“)</a:t>
            </a:r>
          </a:p>
          <a:p>
            <a:pPr marL="0" indent="0">
              <a:buNone/>
            </a:pPr>
            <a:endParaRPr lang="de-DE" dirty="0"/>
          </a:p>
        </p:txBody>
      </p:sp>
    </p:spTree>
    <p:extLst>
      <p:ext uri="{BB962C8B-B14F-4D97-AF65-F5344CB8AC3E}">
        <p14:creationId xmlns:p14="http://schemas.microsoft.com/office/powerpoint/2010/main" val="26936916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E264A4-832D-4541-319E-8BE691893C62}"/>
              </a:ext>
            </a:extLst>
          </p:cNvPr>
          <p:cNvSpPr>
            <a:spLocks noGrp="1"/>
          </p:cNvSpPr>
          <p:nvPr>
            <p:ph type="title"/>
          </p:nvPr>
        </p:nvSpPr>
        <p:spPr/>
        <p:txBody>
          <a:bodyPr/>
          <a:lstStyle/>
          <a:p>
            <a:r>
              <a:rPr lang="de-DE" sz="2400" dirty="0"/>
              <a:t>Kann Demokratie Nachhaltigkeit? </a:t>
            </a:r>
            <a:br>
              <a:rPr lang="de-DE" sz="2400" dirty="0"/>
            </a:br>
            <a:r>
              <a:rPr lang="de-DE" sz="2400" dirty="0"/>
              <a:t>Die „realistische“ Perspektive 1</a:t>
            </a:r>
          </a:p>
        </p:txBody>
      </p:sp>
      <p:sp>
        <p:nvSpPr>
          <p:cNvPr id="3" name="Inhaltsplatzhalter 2">
            <a:extLst>
              <a:ext uri="{FF2B5EF4-FFF2-40B4-BE49-F238E27FC236}">
                <a16:creationId xmlns:a16="http://schemas.microsoft.com/office/drawing/2014/main" id="{E1F17D90-1301-3C0B-D4C5-36EA5562DD37}"/>
              </a:ext>
            </a:extLst>
          </p:cNvPr>
          <p:cNvSpPr>
            <a:spLocks noGrp="1"/>
          </p:cNvSpPr>
          <p:nvPr>
            <p:ph idx="1"/>
          </p:nvPr>
        </p:nvSpPr>
        <p:spPr/>
        <p:txBody>
          <a:bodyPr>
            <a:normAutofit lnSpcReduction="10000"/>
          </a:bodyPr>
          <a:lstStyle/>
          <a:p>
            <a:r>
              <a:rPr lang="de-DE" dirty="0"/>
              <a:t>Die ökologische Krise, vor allem die Klima-, die Biodiversitäts- und die Ressourcenkrise, ist so gewaltig, dass sie zugleich einen erheblichen Renovierungsbedarf des demokratischen Politiksystems an sich auslöst.</a:t>
            </a:r>
          </a:p>
          <a:p>
            <a:r>
              <a:rPr lang="de-DE" dirty="0"/>
              <a:t>Die traditionelle Form der Be- und Verarbeitung von Herausforderungen im demokratischen System (</a:t>
            </a:r>
            <a:r>
              <a:rPr lang="de-DE" dirty="0" err="1"/>
              <a:t>Inkrementalismus</a:t>
            </a:r>
            <a:r>
              <a:rPr lang="de-DE" dirty="0"/>
              <a:t>, </a:t>
            </a:r>
            <a:r>
              <a:rPr lang="de-DE" dirty="0" err="1"/>
              <a:t>Gradualismus</a:t>
            </a:r>
            <a:r>
              <a:rPr lang="de-DE" dirty="0"/>
              <a:t>, Konsensfindung auf dem kleinsten gemeinsamen Nenner …) ist in der Nachhaltigkeitsfrage nicht mehr problemadäquat.</a:t>
            </a:r>
          </a:p>
          <a:p>
            <a:r>
              <a:rPr lang="de-DE" dirty="0"/>
              <a:t>Zentral ist die Festlegung verbindlicher Nachhaltigkeitsziele, die regelmäßige Überprüfung der Zielerreichung und die Sanktionierung von Zielverfehlungen. Zieleinhaltungstreue ist der Schlüssel.</a:t>
            </a:r>
          </a:p>
        </p:txBody>
      </p:sp>
    </p:spTree>
    <p:extLst>
      <p:ext uri="{BB962C8B-B14F-4D97-AF65-F5344CB8AC3E}">
        <p14:creationId xmlns:p14="http://schemas.microsoft.com/office/powerpoint/2010/main" val="24162168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C58E25-6A7D-ACC6-6EF0-DAC5070F184E}"/>
              </a:ext>
            </a:extLst>
          </p:cNvPr>
          <p:cNvSpPr>
            <a:spLocks noGrp="1"/>
          </p:cNvSpPr>
          <p:nvPr>
            <p:ph type="title"/>
          </p:nvPr>
        </p:nvSpPr>
        <p:spPr/>
        <p:txBody>
          <a:bodyPr/>
          <a:lstStyle/>
          <a:p>
            <a:r>
              <a:rPr lang="de-DE" sz="2400" dirty="0"/>
              <a:t>Kann Demokratie Nachhaltigkeit? </a:t>
            </a:r>
            <a:br>
              <a:rPr lang="de-DE" sz="2400" dirty="0"/>
            </a:br>
            <a:r>
              <a:rPr lang="de-DE" sz="2400" dirty="0"/>
              <a:t>Die „realistische“ Perspektive 2</a:t>
            </a:r>
          </a:p>
        </p:txBody>
      </p:sp>
      <p:sp>
        <p:nvSpPr>
          <p:cNvPr id="3" name="Inhaltsplatzhalter 2">
            <a:extLst>
              <a:ext uri="{FF2B5EF4-FFF2-40B4-BE49-F238E27FC236}">
                <a16:creationId xmlns:a16="http://schemas.microsoft.com/office/drawing/2014/main" id="{A05FC968-924E-3A8F-8B81-378EC8A9CF03}"/>
              </a:ext>
            </a:extLst>
          </p:cNvPr>
          <p:cNvSpPr>
            <a:spLocks noGrp="1"/>
          </p:cNvSpPr>
          <p:nvPr>
            <p:ph idx="1"/>
          </p:nvPr>
        </p:nvSpPr>
        <p:spPr/>
        <p:txBody>
          <a:bodyPr>
            <a:normAutofit fontScale="77500" lnSpcReduction="20000"/>
          </a:bodyPr>
          <a:lstStyle/>
          <a:p>
            <a:r>
              <a:rPr lang="de-DE" dirty="0"/>
              <a:t>Das repräsentative demokratische System muss um Elemente der Partizipation und der Verantwortungsübernahme ergänzt werden. Die Bereitschaft vieler Menschen, sich einzubringen, muss als Produktivkraft genutzt werden. Vor einer Überidealisierung direktdemokratischer Verfahren und Institutionen („Bürgerräte statt Parlamente!“) ist allerdings zu warnen.</a:t>
            </a:r>
          </a:p>
          <a:p>
            <a:r>
              <a:rPr lang="de-DE" dirty="0"/>
              <a:t>Es muss gelingen, Langzeiterfordernisse systematisch im demokratischen System zu verankern: von der Verfassungsgebung („Nachhaltigkeit als Bürgerrecht und Bürgerpflicht“) über das Wahlrecht („Familienwahlrecht“?, „Wahlalter 16“? …) bis zum konsequenten „Nachhaltigkeitscheck“ für alle Gesetze und öffentlichen Investitionen. Unbedingt zu verhindern sind nicht-nachhaltige „Lock in-Effekte“ und „Pfadabhängigkeiten“, die weit in die Zukunft ragen.</a:t>
            </a:r>
          </a:p>
          <a:p>
            <a:r>
              <a:rPr lang="de-DE" dirty="0"/>
              <a:t>Ökologie und Gerechtigkeit gehören gerade in demokratischen Gesellschaften zusammen: Auf Mitmachbereitschaft, Unterstützung und Akzeptanz kann eine nachhaltigkeitsorientierte Politik dann hoffen, wenn sie systematisch darauf achtet, Chancen und Lasten gerecht zu verteilen. Das muss von der Steuerpolitik über die Förderpolitik bis zur Sozialpolitik deutlich erkennbar sein. Als reine „Milieupolitik“ für gut Betuchte hat Nachhaltigkeit keine Chance.</a:t>
            </a:r>
          </a:p>
          <a:p>
            <a:endParaRPr lang="de-DE" dirty="0"/>
          </a:p>
        </p:txBody>
      </p:sp>
    </p:spTree>
    <p:extLst>
      <p:ext uri="{BB962C8B-B14F-4D97-AF65-F5344CB8AC3E}">
        <p14:creationId xmlns:p14="http://schemas.microsoft.com/office/powerpoint/2010/main" val="25085550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D4DD59-141A-73C9-ECA0-57EB11791BB8}"/>
              </a:ext>
            </a:extLst>
          </p:cNvPr>
          <p:cNvSpPr>
            <a:spLocks noGrp="1"/>
          </p:cNvSpPr>
          <p:nvPr>
            <p:ph type="title"/>
          </p:nvPr>
        </p:nvSpPr>
        <p:spPr/>
        <p:txBody>
          <a:bodyPr/>
          <a:lstStyle/>
          <a:p>
            <a:r>
              <a:rPr lang="de-DE" sz="2400" dirty="0"/>
              <a:t>Zwischenfazit</a:t>
            </a:r>
            <a:r>
              <a:rPr lang="de-DE" dirty="0"/>
              <a:t> </a:t>
            </a:r>
            <a:r>
              <a:rPr lang="de-DE" sz="2400" dirty="0"/>
              <a:t>IV</a:t>
            </a:r>
          </a:p>
        </p:txBody>
      </p:sp>
      <p:sp>
        <p:nvSpPr>
          <p:cNvPr id="3" name="Inhaltsplatzhalter 2">
            <a:extLst>
              <a:ext uri="{FF2B5EF4-FFF2-40B4-BE49-F238E27FC236}">
                <a16:creationId xmlns:a16="http://schemas.microsoft.com/office/drawing/2014/main" id="{6936FA84-993A-006D-C552-A2162E2BEB5C}"/>
              </a:ext>
            </a:extLst>
          </p:cNvPr>
          <p:cNvSpPr>
            <a:spLocks noGrp="1"/>
          </p:cNvSpPr>
          <p:nvPr>
            <p:ph idx="1"/>
          </p:nvPr>
        </p:nvSpPr>
        <p:spPr/>
        <p:txBody>
          <a:bodyPr>
            <a:normAutofit fontScale="92500" lnSpcReduction="10000"/>
          </a:bodyPr>
          <a:lstStyle/>
          <a:p>
            <a:r>
              <a:rPr lang="de-DE" dirty="0"/>
              <a:t>Will Demokratie sich als zukunftsfähig erweisen, muss sie</a:t>
            </a:r>
          </a:p>
          <a:p>
            <a:pPr marL="0" indent="0">
              <a:buNone/>
            </a:pPr>
            <a:endParaRPr lang="de-DE" dirty="0"/>
          </a:p>
          <a:p>
            <a:pPr lvl="1">
              <a:buFontTx/>
              <a:buChar char="-"/>
            </a:pPr>
            <a:r>
              <a:rPr lang="de-DE" dirty="0"/>
              <a:t>die ökologischen Realitäten anerkennen,</a:t>
            </a:r>
          </a:p>
          <a:p>
            <a:pPr lvl="1">
              <a:buFontTx/>
              <a:buChar char="-"/>
            </a:pPr>
            <a:r>
              <a:rPr lang="de-DE" dirty="0"/>
              <a:t>ihr Freiheitsversprechen auf die Höhe der ökologischen Herausforderungen bringen und klare Ziele festlegen,</a:t>
            </a:r>
          </a:p>
          <a:p>
            <a:pPr lvl="1">
              <a:buFontTx/>
              <a:buChar char="-"/>
            </a:pPr>
            <a:r>
              <a:rPr lang="de-DE" dirty="0"/>
              <a:t>die Bürgerinnen und Bürger nicht als passive Politikkonsumenten begreifen, sondern als demokratische Gestaltungskraft, die auch „Zumutungen“ erträgt, </a:t>
            </a:r>
          </a:p>
          <a:p>
            <a:pPr lvl="1">
              <a:buFontTx/>
              <a:buChar char="-"/>
            </a:pPr>
            <a:r>
              <a:rPr lang="de-DE" dirty="0"/>
              <a:t>soziale Gerechtigkeit und Gemeinwohlorientierung systematisch mit dem Nachhaltigkeitsziel verbinden,</a:t>
            </a:r>
          </a:p>
          <a:p>
            <a:pPr lvl="1">
              <a:buFontTx/>
              <a:buChar char="-"/>
            </a:pPr>
            <a:r>
              <a:rPr lang="de-DE" dirty="0"/>
              <a:t>auch in anderen Feldern als der formalen Politik zur Geltung gebracht werden, in der gesamten „Lebenswelt“ und besonders in der „Wirtschaftswelt“.</a:t>
            </a:r>
          </a:p>
        </p:txBody>
      </p:sp>
    </p:spTree>
    <p:extLst>
      <p:ext uri="{BB962C8B-B14F-4D97-AF65-F5344CB8AC3E}">
        <p14:creationId xmlns:p14="http://schemas.microsoft.com/office/powerpoint/2010/main" val="1548496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683CFB-DB0D-4097-A1D8-BEC2A8AAC02C}"/>
              </a:ext>
            </a:extLst>
          </p:cNvPr>
          <p:cNvSpPr>
            <a:spLocks noGrp="1"/>
          </p:cNvSpPr>
          <p:nvPr>
            <p:ph type="title"/>
          </p:nvPr>
        </p:nvSpPr>
        <p:spPr/>
        <p:txBody>
          <a:bodyPr/>
          <a:lstStyle/>
          <a:p>
            <a:r>
              <a:rPr lang="de-DE" sz="2800" dirty="0"/>
              <a:t>Planetare Grenzen</a:t>
            </a:r>
            <a:br>
              <a:rPr lang="de-DE" sz="2800" dirty="0"/>
            </a:br>
            <a:r>
              <a:rPr lang="de-DE" sz="1600" dirty="0"/>
              <a:t>(Rockström et al. 2009, Steffen et al., 2015)</a:t>
            </a:r>
          </a:p>
        </p:txBody>
      </p:sp>
      <p:pic>
        <p:nvPicPr>
          <p:cNvPr id="4" name="Picture 2">
            <a:extLst>
              <a:ext uri="{FF2B5EF4-FFF2-40B4-BE49-F238E27FC236}">
                <a16:creationId xmlns:a16="http://schemas.microsoft.com/office/drawing/2014/main" id="{AC6A18E9-52AB-40E6-8BE7-6488B7806DB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59632" y="2222500"/>
            <a:ext cx="5737009" cy="45188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03093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09FC9C-3661-0082-9C1D-F6A12D5BD8EC}"/>
              </a:ext>
            </a:extLst>
          </p:cNvPr>
          <p:cNvSpPr>
            <a:spLocks noGrp="1"/>
          </p:cNvSpPr>
          <p:nvPr>
            <p:ph type="title"/>
          </p:nvPr>
        </p:nvSpPr>
        <p:spPr>
          <a:xfrm>
            <a:off x="962396" y="874901"/>
            <a:ext cx="7524003" cy="970450"/>
          </a:xfrm>
        </p:spPr>
        <p:txBody>
          <a:bodyPr/>
          <a:lstStyle/>
          <a:p>
            <a:r>
              <a:rPr lang="de-DE" sz="2400" dirty="0"/>
              <a:t>Politik der Zukunftsfähigkeit</a:t>
            </a:r>
            <a:br>
              <a:rPr lang="de-DE" sz="2400" dirty="0"/>
            </a:br>
            <a:endParaRPr lang="de-DE" sz="2400" dirty="0"/>
          </a:p>
        </p:txBody>
      </p:sp>
      <p:sp>
        <p:nvSpPr>
          <p:cNvPr id="3" name="Inhaltsplatzhalter 2">
            <a:extLst>
              <a:ext uri="{FF2B5EF4-FFF2-40B4-BE49-F238E27FC236}">
                <a16:creationId xmlns:a16="http://schemas.microsoft.com/office/drawing/2014/main" id="{E8F682F8-6ED4-ABCE-AEBF-00E91166F53E}"/>
              </a:ext>
            </a:extLst>
          </p:cNvPr>
          <p:cNvSpPr>
            <a:spLocks noGrp="1"/>
          </p:cNvSpPr>
          <p:nvPr>
            <p:ph idx="1"/>
          </p:nvPr>
        </p:nvSpPr>
        <p:spPr/>
        <p:txBody>
          <a:bodyPr>
            <a:normAutofit fontScale="85000" lnSpcReduction="20000"/>
          </a:bodyPr>
          <a:lstStyle/>
          <a:p>
            <a:pPr>
              <a:buFont typeface="Wingdings" pitchFamily="2" charset="2"/>
              <a:buChar char="Ø"/>
            </a:pPr>
            <a:r>
              <a:rPr lang="de-DE" dirty="0"/>
              <a:t>Technologiewandel I: Die „Solarökonomie“</a:t>
            </a:r>
          </a:p>
          <a:p>
            <a:pPr>
              <a:buFont typeface="Wingdings" pitchFamily="2" charset="2"/>
              <a:buChar char="Ø"/>
            </a:pPr>
            <a:r>
              <a:rPr lang="de-DE" sz="1800" dirty="0"/>
              <a:t>Technologiewandel II: Die „Effizienzrevolution“</a:t>
            </a:r>
          </a:p>
          <a:p>
            <a:pPr>
              <a:buFont typeface="Wingdings" pitchFamily="2" charset="2"/>
              <a:buChar char="Ø"/>
            </a:pPr>
            <a:r>
              <a:rPr lang="de-DE" sz="1800" dirty="0"/>
              <a:t>Technologiewandel III: Die „abfallfreie Kreislaufwirtschaft“</a:t>
            </a:r>
          </a:p>
          <a:p>
            <a:pPr>
              <a:buFont typeface="Wingdings" pitchFamily="2" charset="2"/>
              <a:buChar char="Ø"/>
            </a:pPr>
            <a:r>
              <a:rPr lang="de-DE" sz="1800" dirty="0"/>
              <a:t>Kultureller Wandel: „Das rechte Maß“</a:t>
            </a:r>
          </a:p>
          <a:p>
            <a:pPr>
              <a:buFont typeface="Wingdings" pitchFamily="2" charset="2"/>
              <a:buChar char="Ø"/>
            </a:pPr>
            <a:r>
              <a:rPr lang="de-DE" sz="1800" dirty="0"/>
              <a:t>Rechtlicher Wandel: „Die Rechte der Anderen“</a:t>
            </a:r>
          </a:p>
          <a:p>
            <a:pPr>
              <a:buFont typeface="Wingdings" pitchFamily="2" charset="2"/>
              <a:buChar char="Ø"/>
            </a:pPr>
            <a:r>
              <a:rPr lang="de-DE" sz="1800" dirty="0"/>
              <a:t>Sozialer Wandel: „Gerechtigkeit in der Verteilung von Lasten und Chancen“</a:t>
            </a:r>
          </a:p>
          <a:p>
            <a:pPr>
              <a:buFont typeface="Wingdings" pitchFamily="2" charset="2"/>
              <a:buChar char="Ø"/>
            </a:pPr>
            <a:r>
              <a:rPr lang="de-DE" sz="1800" dirty="0"/>
              <a:t>Soziale Innovationen: „Kooperation und/statt Wettbewerb“</a:t>
            </a:r>
          </a:p>
          <a:p>
            <a:pPr>
              <a:buFont typeface="Wingdings" pitchFamily="2" charset="2"/>
              <a:buChar char="Ø"/>
            </a:pPr>
            <a:r>
              <a:rPr lang="de-DE" sz="1800" dirty="0"/>
              <a:t>Lebensstilwandel: „Das mimetische Begehren zügeln“</a:t>
            </a:r>
          </a:p>
          <a:p>
            <a:pPr>
              <a:buFont typeface="Wingdings" pitchFamily="2" charset="2"/>
              <a:buChar char="Ø"/>
            </a:pPr>
            <a:r>
              <a:rPr lang="de-DE" sz="1800" dirty="0"/>
              <a:t>Institutioneller Wandel: „Die Rechte der Zukünftigen institutionell verankern“</a:t>
            </a:r>
          </a:p>
          <a:p>
            <a:pPr>
              <a:buFont typeface="Wingdings" pitchFamily="2" charset="2"/>
              <a:buChar char="Ø"/>
            </a:pPr>
            <a:r>
              <a:rPr lang="de-DE" sz="1800" dirty="0"/>
              <a:t>Globales Regieren: „Nächsten- und </a:t>
            </a:r>
            <a:r>
              <a:rPr lang="de-DE" sz="1800" dirty="0" err="1"/>
              <a:t>Fernstenliebe</a:t>
            </a:r>
            <a:r>
              <a:rPr lang="de-DE" sz="1800" dirty="0"/>
              <a:t> verbinden“</a:t>
            </a:r>
          </a:p>
          <a:p>
            <a:pPr>
              <a:buFont typeface="Wingdings" pitchFamily="2" charset="2"/>
              <a:buChar char="Ø"/>
            </a:pPr>
            <a:r>
              <a:rPr lang="de-DE" sz="1800" dirty="0"/>
              <a:t>Resilienzförderung: „Robuste Strukturen fördern“</a:t>
            </a:r>
          </a:p>
          <a:p>
            <a:pPr marL="0" indent="0">
              <a:buNone/>
            </a:pPr>
            <a:endParaRPr lang="de-DE" dirty="0"/>
          </a:p>
        </p:txBody>
      </p:sp>
      <p:sp>
        <p:nvSpPr>
          <p:cNvPr id="4" name="Titel 1">
            <a:extLst>
              <a:ext uri="{FF2B5EF4-FFF2-40B4-BE49-F238E27FC236}">
                <a16:creationId xmlns:a16="http://schemas.microsoft.com/office/drawing/2014/main" id="{F4FB2E65-F4FF-315D-5B93-BB556F7DA379}"/>
              </a:ext>
            </a:extLst>
          </p:cNvPr>
          <p:cNvSpPr txBox="1">
            <a:spLocks/>
          </p:cNvSpPr>
          <p:nvPr/>
        </p:nvSpPr>
        <p:spPr>
          <a:xfrm>
            <a:off x="962397" y="599588"/>
            <a:ext cx="7524003"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de-DE" sz="3200" dirty="0"/>
          </a:p>
        </p:txBody>
      </p:sp>
      <p:sp>
        <p:nvSpPr>
          <p:cNvPr id="5" name="Inhaltsplatzhalter 2">
            <a:extLst>
              <a:ext uri="{FF2B5EF4-FFF2-40B4-BE49-F238E27FC236}">
                <a16:creationId xmlns:a16="http://schemas.microsoft.com/office/drawing/2014/main" id="{E64443B2-0196-7C36-244D-665F64B9656E}"/>
              </a:ext>
            </a:extLst>
          </p:cNvPr>
          <p:cNvSpPr txBox="1">
            <a:spLocks/>
          </p:cNvSpPr>
          <p:nvPr/>
        </p:nvSpPr>
        <p:spPr>
          <a:xfrm>
            <a:off x="962397" y="2374687"/>
            <a:ext cx="7524003" cy="3636510"/>
          </a:xfrm>
          <a:prstGeom prst="rect">
            <a:avLst/>
          </a:prstGeom>
          <a:effectLst>
            <a:outerShdw blurRad="50800" dir="14400000">
              <a:srgbClr val="000000">
                <a:alpha val="40000"/>
              </a:srgbClr>
            </a:outerShdw>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0" indent="0">
              <a:buNone/>
            </a:pPr>
            <a:endParaRPr lang="de-DE" dirty="0"/>
          </a:p>
        </p:txBody>
      </p:sp>
    </p:spTree>
    <p:extLst>
      <p:ext uri="{BB962C8B-B14F-4D97-AF65-F5344CB8AC3E}">
        <p14:creationId xmlns:p14="http://schemas.microsoft.com/office/powerpoint/2010/main" val="3868706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7880B0-941E-90A3-D081-358951E68B9F}"/>
              </a:ext>
            </a:extLst>
          </p:cNvPr>
          <p:cNvSpPr>
            <a:spLocks noGrp="1"/>
          </p:cNvSpPr>
          <p:nvPr>
            <p:ph type="title"/>
          </p:nvPr>
        </p:nvSpPr>
        <p:spPr/>
        <p:txBody>
          <a:bodyPr/>
          <a:lstStyle/>
          <a:p>
            <a:r>
              <a:rPr lang="de-DE" sz="2000" dirty="0"/>
              <a:t>Zum Weiterlesen: „Politik der Zukunftsfähigkeit“ (S. Fischer 2016) und „Ökonomie(n) mit Zukunft“ (Natur </a:t>
            </a:r>
            <a:r>
              <a:rPr lang="de-DE" sz="2000"/>
              <a:t>und Text </a:t>
            </a:r>
            <a:r>
              <a:rPr lang="de-DE" sz="2000" dirty="0"/>
              <a:t>2023)</a:t>
            </a:r>
          </a:p>
        </p:txBody>
      </p:sp>
      <p:pic>
        <p:nvPicPr>
          <p:cNvPr id="8" name="Inhaltsplatzhalter 7">
            <a:extLst>
              <a:ext uri="{FF2B5EF4-FFF2-40B4-BE49-F238E27FC236}">
                <a16:creationId xmlns:a16="http://schemas.microsoft.com/office/drawing/2014/main" id="{ACA638FE-26AC-4024-EB8F-55BCC88BDBAA}"/>
              </a:ext>
            </a:extLst>
          </p:cNvPr>
          <p:cNvPicPr>
            <a:picLocks noGrp="1" noChangeAspect="1"/>
          </p:cNvPicPr>
          <p:nvPr>
            <p:ph idx="1"/>
          </p:nvPr>
        </p:nvPicPr>
        <p:blipFill>
          <a:blip r:embed="rId2"/>
          <a:stretch>
            <a:fillRect/>
          </a:stretch>
        </p:blipFill>
        <p:spPr>
          <a:xfrm>
            <a:off x="5205266" y="1916832"/>
            <a:ext cx="3024336" cy="4594869"/>
          </a:xfrm>
        </p:spPr>
      </p:pic>
      <p:sp>
        <p:nvSpPr>
          <p:cNvPr id="4" name="Titel 1">
            <a:extLst>
              <a:ext uri="{FF2B5EF4-FFF2-40B4-BE49-F238E27FC236}">
                <a16:creationId xmlns:a16="http://schemas.microsoft.com/office/drawing/2014/main" id="{60C2BF01-32E3-4D16-EB55-7A5B6C496A39}"/>
              </a:ext>
            </a:extLst>
          </p:cNvPr>
          <p:cNvSpPr txBox="1">
            <a:spLocks/>
          </p:cNvSpPr>
          <p:nvPr/>
        </p:nvSpPr>
        <p:spPr>
          <a:xfrm>
            <a:off x="914400" y="548680"/>
            <a:ext cx="8229600" cy="1140736"/>
          </a:xfrm>
          <a:prstGeom prst="rect">
            <a:avLst/>
          </a:prstGeom>
          <a:effectLst>
            <a:outerShdw blurRad="50800" dir="14400000">
              <a:srgbClr val="000000">
                <a:alpha val="60000"/>
              </a:srgbClr>
            </a:outerShdw>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de-DE" sz="2400" dirty="0"/>
          </a:p>
        </p:txBody>
      </p:sp>
      <p:pic>
        <p:nvPicPr>
          <p:cNvPr id="5" name="Inhaltsplatzhalter 3">
            <a:extLst>
              <a:ext uri="{FF2B5EF4-FFF2-40B4-BE49-F238E27FC236}">
                <a16:creationId xmlns:a16="http://schemas.microsoft.com/office/drawing/2014/main" id="{A8227A2E-A917-5F2D-BE58-92E9A44272D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4400" y="1916832"/>
            <a:ext cx="3024336" cy="4594869"/>
          </a:xfrm>
          <a:prstGeom prst="rect">
            <a:avLst/>
          </a:prstGeom>
          <a:effectLst>
            <a:outerShdw blurRad="50800" dir="14400000">
              <a:srgbClr val="000000">
                <a:alpha val="40000"/>
              </a:srgbClr>
            </a:outerShdw>
          </a:effectLst>
        </p:spPr>
      </p:pic>
      <p:sp>
        <p:nvSpPr>
          <p:cNvPr id="6" name="Inhaltsplatzhalter 4">
            <a:extLst>
              <a:ext uri="{FF2B5EF4-FFF2-40B4-BE49-F238E27FC236}">
                <a16:creationId xmlns:a16="http://schemas.microsoft.com/office/drawing/2014/main" id="{D8CBCA0B-62DB-03A9-2864-8561E18D30CA}"/>
              </a:ext>
            </a:extLst>
          </p:cNvPr>
          <p:cNvSpPr txBox="1">
            <a:spLocks/>
          </p:cNvSpPr>
          <p:nvPr/>
        </p:nvSpPr>
        <p:spPr>
          <a:xfrm>
            <a:off x="4648200" y="4797152"/>
            <a:ext cx="4038600" cy="1557772"/>
          </a:xfrm>
          <a:prstGeom prst="rect">
            <a:avLst/>
          </a:prstGeom>
        </p:spPr>
        <p:txBody>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endParaRPr lang="de-DE" dirty="0"/>
          </a:p>
        </p:txBody>
      </p:sp>
    </p:spTree>
    <p:extLst>
      <p:ext uri="{BB962C8B-B14F-4D97-AF65-F5344CB8AC3E}">
        <p14:creationId xmlns:p14="http://schemas.microsoft.com/office/powerpoint/2010/main" val="138894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33D3A9-71EA-7D61-2F44-16DA82BC158B}"/>
              </a:ext>
            </a:extLst>
          </p:cNvPr>
          <p:cNvSpPr>
            <a:spLocks noGrp="1"/>
          </p:cNvSpPr>
          <p:nvPr>
            <p:ph type="title"/>
          </p:nvPr>
        </p:nvSpPr>
        <p:spPr/>
        <p:txBody>
          <a:bodyPr/>
          <a:lstStyle/>
          <a:p>
            <a:r>
              <a:rPr lang="de-DE" sz="2400" dirty="0"/>
              <a:t>Zwischenfazit I</a:t>
            </a:r>
          </a:p>
        </p:txBody>
      </p:sp>
      <p:sp>
        <p:nvSpPr>
          <p:cNvPr id="3" name="Inhaltsplatzhalter 2">
            <a:extLst>
              <a:ext uri="{FF2B5EF4-FFF2-40B4-BE49-F238E27FC236}">
                <a16:creationId xmlns:a16="http://schemas.microsoft.com/office/drawing/2014/main" id="{31422F78-659C-515C-7945-8A14F0E2B813}"/>
              </a:ext>
            </a:extLst>
          </p:cNvPr>
          <p:cNvSpPr>
            <a:spLocks noGrp="1"/>
          </p:cNvSpPr>
          <p:nvPr>
            <p:ph idx="1"/>
          </p:nvPr>
        </p:nvSpPr>
        <p:spPr/>
        <p:txBody>
          <a:bodyPr>
            <a:normAutofit fontScale="85000" lnSpcReduction="10000"/>
          </a:bodyPr>
          <a:lstStyle/>
          <a:p>
            <a:r>
              <a:rPr lang="de-DE" dirty="0"/>
              <a:t>Die ökologische Situation der Welt ist extrem bedrohlich für die Menschheit. Das betrifft nicht nur die menschgemachte Erderwärmung, sondern auch den Schwund an biologischer Vielfalt, die Nährstoffkreisläufe (v.a. Stickstoff und Phosphor), die Verschmutzung und Übernutzung von Böden, Süßwasser und Meeren sowie die Versauerung der Ozeane mit all ihren Folgen.</a:t>
            </a:r>
          </a:p>
          <a:p>
            <a:r>
              <a:rPr lang="de-DE" dirty="0"/>
              <a:t>Wir können nicht mehr sicher sein, dass die Umweltveränderungen auch weiterhin graduell , inkrementell und „kontrollierbar“ verlaufen. Im Gegenteil: Schwelleneffekte, Kipppunkte und Wechselwirkungen erhöhen die Wahrscheinlichkeiten von katastrophischen und irreversiblen Entwicklungen dramatisch.</a:t>
            </a:r>
          </a:p>
          <a:p>
            <a:r>
              <a:rPr lang="de-DE" dirty="0"/>
              <a:t>Die ökologische Krise ist nicht primär eine „Naturkrise“, sondern eine „Gesellschaftskrise“, präziser: eine Krise des Stoffwechsels zwischen Gesellschaft und Natur.</a:t>
            </a:r>
          </a:p>
          <a:p>
            <a:r>
              <a:rPr lang="de-DE" dirty="0"/>
              <a:t>„Business-</a:t>
            </a:r>
            <a:r>
              <a:rPr lang="de-DE" dirty="0" err="1"/>
              <a:t>as</a:t>
            </a:r>
            <a:r>
              <a:rPr lang="de-DE" dirty="0"/>
              <a:t>-</a:t>
            </a:r>
            <a:r>
              <a:rPr lang="de-DE" dirty="0" err="1"/>
              <a:t>usual</a:t>
            </a:r>
            <a:r>
              <a:rPr lang="de-DE" dirty="0"/>
              <a:t>“-Strategien oder auch nur „Halbherzigkeit“ im Handeln führen in Zukunft zu gewaltigen Schäden, Verlusten und Kosten.</a:t>
            </a:r>
          </a:p>
          <a:p>
            <a:endParaRPr lang="de-DE" dirty="0"/>
          </a:p>
        </p:txBody>
      </p:sp>
    </p:spTree>
    <p:extLst>
      <p:ext uri="{BB962C8B-B14F-4D97-AF65-F5344CB8AC3E}">
        <p14:creationId xmlns:p14="http://schemas.microsoft.com/office/powerpoint/2010/main" val="608101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23B8F2-C5BB-6AF7-02AC-97074D5D05EE}"/>
              </a:ext>
            </a:extLst>
          </p:cNvPr>
          <p:cNvSpPr>
            <a:spLocks noGrp="1"/>
          </p:cNvSpPr>
          <p:nvPr>
            <p:ph type="title"/>
          </p:nvPr>
        </p:nvSpPr>
        <p:spPr/>
        <p:txBody>
          <a:bodyPr/>
          <a:lstStyle/>
          <a:p>
            <a:r>
              <a:rPr lang="de-DE" sz="2400" dirty="0"/>
              <a:t>Dystopien der Ökologiebewegung seit Beginn der 60er Jahre</a:t>
            </a:r>
          </a:p>
        </p:txBody>
      </p:sp>
      <p:sp>
        <p:nvSpPr>
          <p:cNvPr id="3" name="Inhaltsplatzhalter 2">
            <a:extLst>
              <a:ext uri="{FF2B5EF4-FFF2-40B4-BE49-F238E27FC236}">
                <a16:creationId xmlns:a16="http://schemas.microsoft.com/office/drawing/2014/main" id="{80D7C6B4-E52E-AD36-3C57-B021A214BDCE}"/>
              </a:ext>
            </a:extLst>
          </p:cNvPr>
          <p:cNvSpPr>
            <a:spLocks noGrp="1"/>
          </p:cNvSpPr>
          <p:nvPr>
            <p:ph idx="1"/>
          </p:nvPr>
        </p:nvSpPr>
        <p:spPr/>
        <p:txBody>
          <a:bodyPr>
            <a:normAutofit fontScale="92500" lnSpcReduction="20000"/>
          </a:bodyPr>
          <a:lstStyle/>
          <a:p>
            <a:r>
              <a:rPr lang="de-DE" dirty="0"/>
              <a:t>„Der stumme Frühling“ (Rachel Carson 1962) </a:t>
            </a:r>
          </a:p>
          <a:p>
            <a:r>
              <a:rPr lang="de-DE" dirty="0"/>
              <a:t>„Die Bevölkerungsbombe“ (Paul und Anne Ehrlich 1968)</a:t>
            </a:r>
          </a:p>
          <a:p>
            <a:r>
              <a:rPr lang="de-DE" dirty="0"/>
              <a:t>„Der Ressourcenkollaps“ (Dennis und </a:t>
            </a:r>
            <a:r>
              <a:rPr lang="de-DE" dirty="0" err="1"/>
              <a:t>Donella</a:t>
            </a:r>
            <a:r>
              <a:rPr lang="de-DE" dirty="0"/>
              <a:t> Meadows 1972)</a:t>
            </a:r>
          </a:p>
          <a:p>
            <a:r>
              <a:rPr lang="de-DE" dirty="0"/>
              <a:t>„Das Ozonloch“ (Paul Crutzen u.a. 1974)</a:t>
            </a:r>
          </a:p>
          <a:p>
            <a:r>
              <a:rPr lang="de-DE" dirty="0"/>
              <a:t>„Das Leiden der Meere“ (Jaques Cousteau, 1976) </a:t>
            </a:r>
          </a:p>
          <a:p>
            <a:r>
              <a:rPr lang="de-DE" dirty="0"/>
              <a:t>„Die sterbenden Wälder“ (Bernhard Ulrich 1979)</a:t>
            </a:r>
          </a:p>
          <a:p>
            <a:r>
              <a:rPr lang="de-DE" dirty="0"/>
              <a:t>„Der nukleare Winter“ (Paul Crutzen 1982)</a:t>
            </a:r>
          </a:p>
          <a:p>
            <a:r>
              <a:rPr lang="de-DE" dirty="0"/>
              <a:t>„Die Klimakatastrophe“ (Deutsche Physikalische Gesellschaft 1985)</a:t>
            </a:r>
          </a:p>
          <a:p>
            <a:r>
              <a:rPr lang="de-DE" dirty="0"/>
              <a:t>„Das Artensterben und die Erosion der biologischen Vielfalt“ (Edward O. Wilson 1986)</a:t>
            </a:r>
          </a:p>
          <a:p>
            <a:r>
              <a:rPr lang="de-DE" dirty="0"/>
              <a:t>„</a:t>
            </a:r>
            <a:r>
              <a:rPr lang="de-DE" dirty="0" err="1"/>
              <a:t>Plastic</a:t>
            </a:r>
            <a:r>
              <a:rPr lang="de-DE" dirty="0"/>
              <a:t> Planet“ (Dokumentarfilm von Werner Boote u.a. 2009)</a:t>
            </a:r>
          </a:p>
          <a:p>
            <a:endParaRPr lang="de-DE" dirty="0"/>
          </a:p>
        </p:txBody>
      </p:sp>
      <mc:AlternateContent xmlns:mc="http://schemas.openxmlformats.org/markup-compatibility/2006" xmlns:p14="http://schemas.microsoft.com/office/powerpoint/2010/main">
        <mc:Choice Requires="p14">
          <p:contentPart p14:bwMode="auto" r:id="rId2">
            <p14:nvContentPartPr>
              <p14:cNvPr id="4" name="Freihand 3">
                <a:extLst>
                  <a:ext uri="{FF2B5EF4-FFF2-40B4-BE49-F238E27FC236}">
                    <a16:creationId xmlns:a16="http://schemas.microsoft.com/office/drawing/2014/main" id="{9E4DD2E1-1825-B0A3-AE8F-25EE4D38F4C4}"/>
                  </a:ext>
                </a:extLst>
              </p14:cNvPr>
              <p14:cNvContentPartPr/>
              <p14:nvPr/>
            </p14:nvContentPartPr>
            <p14:xfrm>
              <a:off x="3638814" y="3041750"/>
              <a:ext cx="360" cy="360"/>
            </p14:xfrm>
          </p:contentPart>
        </mc:Choice>
        <mc:Fallback xmlns="">
          <p:pic>
            <p:nvPicPr>
              <p:cNvPr id="4" name="Freihand 3">
                <a:extLst>
                  <a:ext uri="{FF2B5EF4-FFF2-40B4-BE49-F238E27FC236}">
                    <a16:creationId xmlns:a16="http://schemas.microsoft.com/office/drawing/2014/main" id="{9E4DD2E1-1825-B0A3-AE8F-25EE4D38F4C4}"/>
                  </a:ext>
                </a:extLst>
              </p:cNvPr>
              <p:cNvPicPr/>
              <p:nvPr/>
            </p:nvPicPr>
            <p:blipFill>
              <a:blip r:embed="rId3"/>
              <a:stretch>
                <a:fillRect/>
              </a:stretch>
            </p:blipFill>
            <p:spPr>
              <a:xfrm>
                <a:off x="3585174" y="2933750"/>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Freihand 4">
                <a:extLst>
                  <a:ext uri="{FF2B5EF4-FFF2-40B4-BE49-F238E27FC236}">
                    <a16:creationId xmlns:a16="http://schemas.microsoft.com/office/drawing/2014/main" id="{7EEACD72-D008-764C-2450-C5627D21F97F}"/>
                  </a:ext>
                </a:extLst>
              </p14:cNvPr>
              <p14:cNvContentPartPr/>
              <p14:nvPr/>
            </p14:nvContentPartPr>
            <p14:xfrm>
              <a:off x="3629814" y="2938790"/>
              <a:ext cx="360" cy="360"/>
            </p14:xfrm>
          </p:contentPart>
        </mc:Choice>
        <mc:Fallback xmlns="">
          <p:pic>
            <p:nvPicPr>
              <p:cNvPr id="5" name="Freihand 4">
                <a:extLst>
                  <a:ext uri="{FF2B5EF4-FFF2-40B4-BE49-F238E27FC236}">
                    <a16:creationId xmlns:a16="http://schemas.microsoft.com/office/drawing/2014/main" id="{7EEACD72-D008-764C-2450-C5627D21F97F}"/>
                  </a:ext>
                </a:extLst>
              </p:cNvPr>
              <p:cNvPicPr/>
              <p:nvPr/>
            </p:nvPicPr>
            <p:blipFill>
              <a:blip r:embed="rId3"/>
              <a:stretch>
                <a:fillRect/>
              </a:stretch>
            </p:blipFill>
            <p:spPr>
              <a:xfrm>
                <a:off x="3575814" y="2831150"/>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Freihand 5">
                <a:extLst>
                  <a:ext uri="{FF2B5EF4-FFF2-40B4-BE49-F238E27FC236}">
                    <a16:creationId xmlns:a16="http://schemas.microsoft.com/office/drawing/2014/main" id="{5FCB1153-DF12-85B5-FBB4-B99DF0C1F64F}"/>
                  </a:ext>
                </a:extLst>
              </p14:cNvPr>
              <p14:cNvContentPartPr/>
              <p14:nvPr/>
            </p14:nvContentPartPr>
            <p14:xfrm>
              <a:off x="3131840" y="2891784"/>
              <a:ext cx="360" cy="360"/>
            </p14:xfrm>
          </p:contentPart>
        </mc:Choice>
        <mc:Fallback xmlns="">
          <p:pic>
            <p:nvPicPr>
              <p:cNvPr id="6" name="Freihand 5">
                <a:extLst>
                  <a:ext uri="{FF2B5EF4-FFF2-40B4-BE49-F238E27FC236}">
                    <a16:creationId xmlns:a16="http://schemas.microsoft.com/office/drawing/2014/main" id="{5FCB1153-DF12-85B5-FBB4-B99DF0C1F64F}"/>
                  </a:ext>
                </a:extLst>
              </p:cNvPr>
              <p:cNvPicPr/>
              <p:nvPr/>
            </p:nvPicPr>
            <p:blipFill>
              <a:blip r:embed="rId3"/>
              <a:stretch>
                <a:fillRect/>
              </a:stretch>
            </p:blipFill>
            <p:spPr>
              <a:xfrm>
                <a:off x="3077840" y="2784144"/>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7" name="Freihand 6">
                <a:extLst>
                  <a:ext uri="{FF2B5EF4-FFF2-40B4-BE49-F238E27FC236}">
                    <a16:creationId xmlns:a16="http://schemas.microsoft.com/office/drawing/2014/main" id="{E76DC730-A2FA-5B8B-1128-D91E4E5E6774}"/>
                  </a:ext>
                </a:extLst>
              </p14:cNvPr>
              <p14:cNvContentPartPr/>
              <p14:nvPr/>
            </p14:nvContentPartPr>
            <p14:xfrm>
              <a:off x="3648174" y="3060110"/>
              <a:ext cx="360" cy="360"/>
            </p14:xfrm>
          </p:contentPart>
        </mc:Choice>
        <mc:Fallback xmlns="">
          <p:pic>
            <p:nvPicPr>
              <p:cNvPr id="7" name="Freihand 6">
                <a:extLst>
                  <a:ext uri="{FF2B5EF4-FFF2-40B4-BE49-F238E27FC236}">
                    <a16:creationId xmlns:a16="http://schemas.microsoft.com/office/drawing/2014/main" id="{E76DC730-A2FA-5B8B-1128-D91E4E5E6774}"/>
                  </a:ext>
                </a:extLst>
              </p:cNvPr>
              <p:cNvPicPr/>
              <p:nvPr/>
            </p:nvPicPr>
            <p:blipFill>
              <a:blip r:embed="rId3"/>
              <a:stretch>
                <a:fillRect/>
              </a:stretch>
            </p:blipFill>
            <p:spPr>
              <a:xfrm>
                <a:off x="3594174" y="2952470"/>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8" name="Freihand 7">
                <a:extLst>
                  <a:ext uri="{FF2B5EF4-FFF2-40B4-BE49-F238E27FC236}">
                    <a16:creationId xmlns:a16="http://schemas.microsoft.com/office/drawing/2014/main" id="{0B4FE0F8-8C91-DF00-59F7-816CFECD9CEC}"/>
                  </a:ext>
                </a:extLst>
              </p14:cNvPr>
              <p14:cNvContentPartPr/>
              <p14:nvPr/>
            </p14:nvContentPartPr>
            <p14:xfrm>
              <a:off x="3583014" y="3023030"/>
              <a:ext cx="360" cy="360"/>
            </p14:xfrm>
          </p:contentPart>
        </mc:Choice>
        <mc:Fallback xmlns="">
          <p:pic>
            <p:nvPicPr>
              <p:cNvPr id="8" name="Freihand 7">
                <a:extLst>
                  <a:ext uri="{FF2B5EF4-FFF2-40B4-BE49-F238E27FC236}">
                    <a16:creationId xmlns:a16="http://schemas.microsoft.com/office/drawing/2014/main" id="{0B4FE0F8-8C91-DF00-59F7-816CFECD9CEC}"/>
                  </a:ext>
                </a:extLst>
              </p:cNvPr>
              <p:cNvPicPr/>
              <p:nvPr/>
            </p:nvPicPr>
            <p:blipFill>
              <a:blip r:embed="rId3"/>
              <a:stretch>
                <a:fillRect/>
              </a:stretch>
            </p:blipFill>
            <p:spPr>
              <a:xfrm>
                <a:off x="3529014" y="2915390"/>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9" name="Freihand 8">
                <a:extLst>
                  <a:ext uri="{FF2B5EF4-FFF2-40B4-BE49-F238E27FC236}">
                    <a16:creationId xmlns:a16="http://schemas.microsoft.com/office/drawing/2014/main" id="{B253B717-84BF-70E4-DB8B-46D881D435EA}"/>
                  </a:ext>
                </a:extLst>
              </p14:cNvPr>
              <p14:cNvContentPartPr/>
              <p14:nvPr/>
            </p14:nvContentPartPr>
            <p14:xfrm>
              <a:off x="3583014" y="3023030"/>
              <a:ext cx="360" cy="360"/>
            </p14:xfrm>
          </p:contentPart>
        </mc:Choice>
        <mc:Fallback xmlns="">
          <p:pic>
            <p:nvPicPr>
              <p:cNvPr id="9" name="Freihand 8">
                <a:extLst>
                  <a:ext uri="{FF2B5EF4-FFF2-40B4-BE49-F238E27FC236}">
                    <a16:creationId xmlns:a16="http://schemas.microsoft.com/office/drawing/2014/main" id="{B253B717-84BF-70E4-DB8B-46D881D435EA}"/>
                  </a:ext>
                </a:extLst>
              </p:cNvPr>
              <p:cNvPicPr/>
              <p:nvPr/>
            </p:nvPicPr>
            <p:blipFill>
              <a:blip r:embed="rId3"/>
              <a:stretch>
                <a:fillRect/>
              </a:stretch>
            </p:blipFill>
            <p:spPr>
              <a:xfrm>
                <a:off x="3529014" y="2915390"/>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0" name="Freihand 9">
                <a:extLst>
                  <a:ext uri="{FF2B5EF4-FFF2-40B4-BE49-F238E27FC236}">
                    <a16:creationId xmlns:a16="http://schemas.microsoft.com/office/drawing/2014/main" id="{4E5F9C6F-18A7-F9AF-BEA2-B4EF286D8669}"/>
                  </a:ext>
                </a:extLst>
              </p14:cNvPr>
              <p14:cNvContentPartPr/>
              <p14:nvPr/>
            </p14:nvContentPartPr>
            <p14:xfrm>
              <a:off x="3190974" y="3004310"/>
              <a:ext cx="360" cy="360"/>
            </p14:xfrm>
          </p:contentPart>
        </mc:Choice>
        <mc:Fallback xmlns="">
          <p:pic>
            <p:nvPicPr>
              <p:cNvPr id="10" name="Freihand 9">
                <a:extLst>
                  <a:ext uri="{FF2B5EF4-FFF2-40B4-BE49-F238E27FC236}">
                    <a16:creationId xmlns:a16="http://schemas.microsoft.com/office/drawing/2014/main" id="{4E5F9C6F-18A7-F9AF-BEA2-B4EF286D8669}"/>
                  </a:ext>
                </a:extLst>
              </p:cNvPr>
              <p:cNvPicPr/>
              <p:nvPr/>
            </p:nvPicPr>
            <p:blipFill>
              <a:blip r:embed="rId3"/>
              <a:stretch>
                <a:fillRect/>
              </a:stretch>
            </p:blipFill>
            <p:spPr>
              <a:xfrm>
                <a:off x="3137334" y="2896310"/>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1" name="Freihand 10">
                <a:extLst>
                  <a:ext uri="{FF2B5EF4-FFF2-40B4-BE49-F238E27FC236}">
                    <a16:creationId xmlns:a16="http://schemas.microsoft.com/office/drawing/2014/main" id="{6737BF32-EB9A-2FA2-21D3-9CE743954364}"/>
                  </a:ext>
                </a:extLst>
              </p14:cNvPr>
              <p14:cNvContentPartPr/>
              <p14:nvPr/>
            </p14:nvContentPartPr>
            <p14:xfrm>
              <a:off x="2901894" y="2920430"/>
              <a:ext cx="360" cy="360"/>
            </p14:xfrm>
          </p:contentPart>
        </mc:Choice>
        <mc:Fallback xmlns="">
          <p:pic>
            <p:nvPicPr>
              <p:cNvPr id="11" name="Freihand 10">
                <a:extLst>
                  <a:ext uri="{FF2B5EF4-FFF2-40B4-BE49-F238E27FC236}">
                    <a16:creationId xmlns:a16="http://schemas.microsoft.com/office/drawing/2014/main" id="{6737BF32-EB9A-2FA2-21D3-9CE743954364}"/>
                  </a:ext>
                </a:extLst>
              </p:cNvPr>
              <p:cNvPicPr/>
              <p:nvPr/>
            </p:nvPicPr>
            <p:blipFill>
              <a:blip r:embed="rId3"/>
              <a:stretch>
                <a:fillRect/>
              </a:stretch>
            </p:blipFill>
            <p:spPr>
              <a:xfrm>
                <a:off x="2847894" y="2812790"/>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2" name="Freihand 11">
                <a:extLst>
                  <a:ext uri="{FF2B5EF4-FFF2-40B4-BE49-F238E27FC236}">
                    <a16:creationId xmlns:a16="http://schemas.microsoft.com/office/drawing/2014/main" id="{837F18C6-D467-D19A-AAEE-A9EAC4302F09}"/>
                  </a:ext>
                </a:extLst>
              </p14:cNvPr>
              <p14:cNvContentPartPr/>
              <p14:nvPr/>
            </p14:nvContentPartPr>
            <p14:xfrm>
              <a:off x="2463414" y="3013310"/>
              <a:ext cx="360" cy="360"/>
            </p14:xfrm>
          </p:contentPart>
        </mc:Choice>
        <mc:Fallback xmlns="">
          <p:pic>
            <p:nvPicPr>
              <p:cNvPr id="12" name="Freihand 11">
                <a:extLst>
                  <a:ext uri="{FF2B5EF4-FFF2-40B4-BE49-F238E27FC236}">
                    <a16:creationId xmlns:a16="http://schemas.microsoft.com/office/drawing/2014/main" id="{837F18C6-D467-D19A-AAEE-A9EAC4302F09}"/>
                  </a:ext>
                </a:extLst>
              </p:cNvPr>
              <p:cNvPicPr/>
              <p:nvPr/>
            </p:nvPicPr>
            <p:blipFill>
              <a:blip r:embed="rId3"/>
              <a:stretch>
                <a:fillRect/>
              </a:stretch>
            </p:blipFill>
            <p:spPr>
              <a:xfrm>
                <a:off x="2409414" y="2905670"/>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3" name="Freihand 12">
                <a:extLst>
                  <a:ext uri="{FF2B5EF4-FFF2-40B4-BE49-F238E27FC236}">
                    <a16:creationId xmlns:a16="http://schemas.microsoft.com/office/drawing/2014/main" id="{4F7D2869-4DC2-EF81-6546-1CC609CB77B1}"/>
                  </a:ext>
                </a:extLst>
              </p14:cNvPr>
              <p14:cNvContentPartPr/>
              <p14:nvPr/>
            </p14:nvContentPartPr>
            <p14:xfrm>
              <a:off x="2463414" y="3013310"/>
              <a:ext cx="360" cy="360"/>
            </p14:xfrm>
          </p:contentPart>
        </mc:Choice>
        <mc:Fallback xmlns="">
          <p:pic>
            <p:nvPicPr>
              <p:cNvPr id="13" name="Freihand 12">
                <a:extLst>
                  <a:ext uri="{FF2B5EF4-FFF2-40B4-BE49-F238E27FC236}">
                    <a16:creationId xmlns:a16="http://schemas.microsoft.com/office/drawing/2014/main" id="{4F7D2869-4DC2-EF81-6546-1CC609CB77B1}"/>
                  </a:ext>
                </a:extLst>
              </p:cNvPr>
              <p:cNvPicPr/>
              <p:nvPr/>
            </p:nvPicPr>
            <p:blipFill>
              <a:blip r:embed="rId3"/>
              <a:stretch>
                <a:fillRect/>
              </a:stretch>
            </p:blipFill>
            <p:spPr>
              <a:xfrm>
                <a:off x="2409414" y="2905670"/>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4" name="Freihand 13">
                <a:extLst>
                  <a:ext uri="{FF2B5EF4-FFF2-40B4-BE49-F238E27FC236}">
                    <a16:creationId xmlns:a16="http://schemas.microsoft.com/office/drawing/2014/main" id="{261B8052-2D07-BC48-DEB2-2D82D02CBC86}"/>
                  </a:ext>
                </a:extLst>
              </p14:cNvPr>
              <p14:cNvContentPartPr/>
              <p14:nvPr/>
            </p14:nvContentPartPr>
            <p14:xfrm>
              <a:off x="2463414" y="3013310"/>
              <a:ext cx="360" cy="360"/>
            </p14:xfrm>
          </p:contentPart>
        </mc:Choice>
        <mc:Fallback xmlns="">
          <p:pic>
            <p:nvPicPr>
              <p:cNvPr id="14" name="Freihand 13">
                <a:extLst>
                  <a:ext uri="{FF2B5EF4-FFF2-40B4-BE49-F238E27FC236}">
                    <a16:creationId xmlns:a16="http://schemas.microsoft.com/office/drawing/2014/main" id="{261B8052-2D07-BC48-DEB2-2D82D02CBC86}"/>
                  </a:ext>
                </a:extLst>
              </p:cNvPr>
              <p:cNvPicPr/>
              <p:nvPr/>
            </p:nvPicPr>
            <p:blipFill>
              <a:blip r:embed="rId3"/>
              <a:stretch>
                <a:fillRect/>
              </a:stretch>
            </p:blipFill>
            <p:spPr>
              <a:xfrm>
                <a:off x="2409414" y="2905670"/>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5" name="Freihand 14">
                <a:extLst>
                  <a:ext uri="{FF2B5EF4-FFF2-40B4-BE49-F238E27FC236}">
                    <a16:creationId xmlns:a16="http://schemas.microsoft.com/office/drawing/2014/main" id="{2F26370E-C695-7945-5E15-9915410DA7EA}"/>
                  </a:ext>
                </a:extLst>
              </p14:cNvPr>
              <p14:cNvContentPartPr/>
              <p14:nvPr/>
            </p14:nvContentPartPr>
            <p14:xfrm>
              <a:off x="2463414" y="3023030"/>
              <a:ext cx="360" cy="360"/>
            </p14:xfrm>
          </p:contentPart>
        </mc:Choice>
        <mc:Fallback xmlns="">
          <p:pic>
            <p:nvPicPr>
              <p:cNvPr id="15" name="Freihand 14">
                <a:extLst>
                  <a:ext uri="{FF2B5EF4-FFF2-40B4-BE49-F238E27FC236}">
                    <a16:creationId xmlns:a16="http://schemas.microsoft.com/office/drawing/2014/main" id="{2F26370E-C695-7945-5E15-9915410DA7EA}"/>
                  </a:ext>
                </a:extLst>
              </p:cNvPr>
              <p:cNvPicPr/>
              <p:nvPr/>
            </p:nvPicPr>
            <p:blipFill>
              <a:blip r:embed="rId3"/>
              <a:stretch>
                <a:fillRect/>
              </a:stretch>
            </p:blipFill>
            <p:spPr>
              <a:xfrm>
                <a:off x="2409414" y="2915390"/>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6" name="Freihand 15">
                <a:extLst>
                  <a:ext uri="{FF2B5EF4-FFF2-40B4-BE49-F238E27FC236}">
                    <a16:creationId xmlns:a16="http://schemas.microsoft.com/office/drawing/2014/main" id="{4968CAE2-5CE2-9251-C509-69595FF5BF5E}"/>
                  </a:ext>
                </a:extLst>
              </p14:cNvPr>
              <p14:cNvContentPartPr/>
              <p14:nvPr/>
            </p14:nvContentPartPr>
            <p14:xfrm>
              <a:off x="2463414" y="3023030"/>
              <a:ext cx="360" cy="360"/>
            </p14:xfrm>
          </p:contentPart>
        </mc:Choice>
        <mc:Fallback xmlns="">
          <p:pic>
            <p:nvPicPr>
              <p:cNvPr id="16" name="Freihand 15">
                <a:extLst>
                  <a:ext uri="{FF2B5EF4-FFF2-40B4-BE49-F238E27FC236}">
                    <a16:creationId xmlns:a16="http://schemas.microsoft.com/office/drawing/2014/main" id="{4968CAE2-5CE2-9251-C509-69595FF5BF5E}"/>
                  </a:ext>
                </a:extLst>
              </p:cNvPr>
              <p:cNvPicPr/>
              <p:nvPr/>
            </p:nvPicPr>
            <p:blipFill>
              <a:blip r:embed="rId3"/>
              <a:stretch>
                <a:fillRect/>
              </a:stretch>
            </p:blipFill>
            <p:spPr>
              <a:xfrm>
                <a:off x="2409414" y="2915390"/>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7" name="Freihand 16">
                <a:extLst>
                  <a:ext uri="{FF2B5EF4-FFF2-40B4-BE49-F238E27FC236}">
                    <a16:creationId xmlns:a16="http://schemas.microsoft.com/office/drawing/2014/main" id="{BFC91CC2-27B1-0C2A-11F9-774A75AF1F51}"/>
                  </a:ext>
                </a:extLst>
              </p14:cNvPr>
              <p14:cNvContentPartPr/>
              <p14:nvPr/>
            </p14:nvContentPartPr>
            <p14:xfrm>
              <a:off x="3489414" y="5355470"/>
              <a:ext cx="360" cy="360"/>
            </p14:xfrm>
          </p:contentPart>
        </mc:Choice>
        <mc:Fallback xmlns="">
          <p:pic>
            <p:nvPicPr>
              <p:cNvPr id="17" name="Freihand 16">
                <a:extLst>
                  <a:ext uri="{FF2B5EF4-FFF2-40B4-BE49-F238E27FC236}">
                    <a16:creationId xmlns:a16="http://schemas.microsoft.com/office/drawing/2014/main" id="{BFC91CC2-27B1-0C2A-11F9-774A75AF1F51}"/>
                  </a:ext>
                </a:extLst>
              </p:cNvPr>
              <p:cNvPicPr/>
              <p:nvPr/>
            </p:nvPicPr>
            <p:blipFill>
              <a:blip r:embed="rId3"/>
              <a:stretch>
                <a:fillRect/>
              </a:stretch>
            </p:blipFill>
            <p:spPr>
              <a:xfrm>
                <a:off x="3435774" y="5247830"/>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18" name="Freihand 17">
                <a:extLst>
                  <a:ext uri="{FF2B5EF4-FFF2-40B4-BE49-F238E27FC236}">
                    <a16:creationId xmlns:a16="http://schemas.microsoft.com/office/drawing/2014/main" id="{A53454B6-EC8E-BD0A-31F4-34778259B298}"/>
                  </a:ext>
                </a:extLst>
              </p14:cNvPr>
              <p14:cNvContentPartPr/>
              <p14:nvPr/>
            </p14:nvContentPartPr>
            <p14:xfrm>
              <a:off x="3209694" y="5383550"/>
              <a:ext cx="360" cy="360"/>
            </p14:xfrm>
          </p:contentPart>
        </mc:Choice>
        <mc:Fallback xmlns="">
          <p:pic>
            <p:nvPicPr>
              <p:cNvPr id="18" name="Freihand 17">
                <a:extLst>
                  <a:ext uri="{FF2B5EF4-FFF2-40B4-BE49-F238E27FC236}">
                    <a16:creationId xmlns:a16="http://schemas.microsoft.com/office/drawing/2014/main" id="{A53454B6-EC8E-BD0A-31F4-34778259B298}"/>
                  </a:ext>
                </a:extLst>
              </p:cNvPr>
              <p:cNvPicPr/>
              <p:nvPr/>
            </p:nvPicPr>
            <p:blipFill>
              <a:blip r:embed="rId3"/>
              <a:stretch>
                <a:fillRect/>
              </a:stretch>
            </p:blipFill>
            <p:spPr>
              <a:xfrm>
                <a:off x="3155694" y="5275910"/>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9" name="Freihand 18">
                <a:extLst>
                  <a:ext uri="{FF2B5EF4-FFF2-40B4-BE49-F238E27FC236}">
                    <a16:creationId xmlns:a16="http://schemas.microsoft.com/office/drawing/2014/main" id="{7B335427-416A-34EB-0BC8-496B70BBC0A9}"/>
                  </a:ext>
                </a:extLst>
              </p14:cNvPr>
              <p14:cNvContentPartPr/>
              <p14:nvPr/>
            </p14:nvContentPartPr>
            <p14:xfrm>
              <a:off x="1847454" y="5616830"/>
              <a:ext cx="360" cy="360"/>
            </p14:xfrm>
          </p:contentPart>
        </mc:Choice>
        <mc:Fallback xmlns="">
          <p:pic>
            <p:nvPicPr>
              <p:cNvPr id="19" name="Freihand 18">
                <a:extLst>
                  <a:ext uri="{FF2B5EF4-FFF2-40B4-BE49-F238E27FC236}">
                    <a16:creationId xmlns:a16="http://schemas.microsoft.com/office/drawing/2014/main" id="{7B335427-416A-34EB-0BC8-496B70BBC0A9}"/>
                  </a:ext>
                </a:extLst>
              </p:cNvPr>
              <p:cNvPicPr/>
              <p:nvPr/>
            </p:nvPicPr>
            <p:blipFill>
              <a:blip r:embed="rId3"/>
              <a:stretch>
                <a:fillRect/>
              </a:stretch>
            </p:blipFill>
            <p:spPr>
              <a:xfrm>
                <a:off x="1793454" y="5509190"/>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20" name="Freihand 19">
                <a:extLst>
                  <a:ext uri="{FF2B5EF4-FFF2-40B4-BE49-F238E27FC236}">
                    <a16:creationId xmlns:a16="http://schemas.microsoft.com/office/drawing/2014/main" id="{521C0783-7732-6F09-4B3F-71AA8C8E474F}"/>
                  </a:ext>
                </a:extLst>
              </p14:cNvPr>
              <p14:cNvContentPartPr/>
              <p14:nvPr/>
            </p14:nvContentPartPr>
            <p14:xfrm>
              <a:off x="3769494" y="5234150"/>
              <a:ext cx="360" cy="360"/>
            </p14:xfrm>
          </p:contentPart>
        </mc:Choice>
        <mc:Fallback xmlns="">
          <p:pic>
            <p:nvPicPr>
              <p:cNvPr id="20" name="Freihand 19">
                <a:extLst>
                  <a:ext uri="{FF2B5EF4-FFF2-40B4-BE49-F238E27FC236}">
                    <a16:creationId xmlns:a16="http://schemas.microsoft.com/office/drawing/2014/main" id="{521C0783-7732-6F09-4B3F-71AA8C8E474F}"/>
                  </a:ext>
                </a:extLst>
              </p:cNvPr>
              <p:cNvPicPr/>
              <p:nvPr/>
            </p:nvPicPr>
            <p:blipFill>
              <a:blip r:embed="rId3"/>
              <a:stretch>
                <a:fillRect/>
              </a:stretch>
            </p:blipFill>
            <p:spPr>
              <a:xfrm>
                <a:off x="3715494" y="5126510"/>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21" name="Freihand 20">
                <a:extLst>
                  <a:ext uri="{FF2B5EF4-FFF2-40B4-BE49-F238E27FC236}">
                    <a16:creationId xmlns:a16="http://schemas.microsoft.com/office/drawing/2014/main" id="{D465B7C2-C9CF-AEF3-E00B-A97B81FD26E2}"/>
                  </a:ext>
                </a:extLst>
              </p14:cNvPr>
              <p14:cNvContentPartPr/>
              <p14:nvPr/>
            </p14:nvContentPartPr>
            <p14:xfrm>
              <a:off x="3769494" y="5234150"/>
              <a:ext cx="360" cy="360"/>
            </p14:xfrm>
          </p:contentPart>
        </mc:Choice>
        <mc:Fallback xmlns="">
          <p:pic>
            <p:nvPicPr>
              <p:cNvPr id="21" name="Freihand 20">
                <a:extLst>
                  <a:ext uri="{FF2B5EF4-FFF2-40B4-BE49-F238E27FC236}">
                    <a16:creationId xmlns:a16="http://schemas.microsoft.com/office/drawing/2014/main" id="{D465B7C2-C9CF-AEF3-E00B-A97B81FD26E2}"/>
                  </a:ext>
                </a:extLst>
              </p:cNvPr>
              <p:cNvPicPr/>
              <p:nvPr/>
            </p:nvPicPr>
            <p:blipFill>
              <a:blip r:embed="rId3"/>
              <a:stretch>
                <a:fillRect/>
              </a:stretch>
            </p:blipFill>
            <p:spPr>
              <a:xfrm>
                <a:off x="3715494" y="5126510"/>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22" name="Freihand 21">
                <a:extLst>
                  <a:ext uri="{FF2B5EF4-FFF2-40B4-BE49-F238E27FC236}">
                    <a16:creationId xmlns:a16="http://schemas.microsoft.com/office/drawing/2014/main" id="{3565C724-4E8C-7128-F524-5D612FB3C9CD}"/>
                  </a:ext>
                </a:extLst>
              </p14:cNvPr>
              <p14:cNvContentPartPr/>
              <p14:nvPr/>
            </p14:nvContentPartPr>
            <p14:xfrm>
              <a:off x="3769494" y="5234150"/>
              <a:ext cx="360" cy="360"/>
            </p14:xfrm>
          </p:contentPart>
        </mc:Choice>
        <mc:Fallback xmlns="">
          <p:pic>
            <p:nvPicPr>
              <p:cNvPr id="22" name="Freihand 21">
                <a:extLst>
                  <a:ext uri="{FF2B5EF4-FFF2-40B4-BE49-F238E27FC236}">
                    <a16:creationId xmlns:a16="http://schemas.microsoft.com/office/drawing/2014/main" id="{3565C724-4E8C-7128-F524-5D612FB3C9CD}"/>
                  </a:ext>
                </a:extLst>
              </p:cNvPr>
              <p:cNvPicPr/>
              <p:nvPr/>
            </p:nvPicPr>
            <p:blipFill>
              <a:blip r:embed="rId3"/>
              <a:stretch>
                <a:fillRect/>
              </a:stretch>
            </p:blipFill>
            <p:spPr>
              <a:xfrm>
                <a:off x="3715494" y="5126510"/>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23" name="Freihand 22">
                <a:extLst>
                  <a:ext uri="{FF2B5EF4-FFF2-40B4-BE49-F238E27FC236}">
                    <a16:creationId xmlns:a16="http://schemas.microsoft.com/office/drawing/2014/main" id="{BADF7B1C-3608-8C2D-1127-B5F937F10F86}"/>
                  </a:ext>
                </a:extLst>
              </p14:cNvPr>
              <p14:cNvContentPartPr/>
              <p14:nvPr/>
            </p14:nvContentPartPr>
            <p14:xfrm>
              <a:off x="3648174" y="4860830"/>
              <a:ext cx="360" cy="360"/>
            </p14:xfrm>
          </p:contentPart>
        </mc:Choice>
        <mc:Fallback xmlns="">
          <p:pic>
            <p:nvPicPr>
              <p:cNvPr id="23" name="Freihand 22">
                <a:extLst>
                  <a:ext uri="{FF2B5EF4-FFF2-40B4-BE49-F238E27FC236}">
                    <a16:creationId xmlns:a16="http://schemas.microsoft.com/office/drawing/2014/main" id="{BADF7B1C-3608-8C2D-1127-B5F937F10F86}"/>
                  </a:ext>
                </a:extLst>
              </p:cNvPr>
              <p:cNvPicPr/>
              <p:nvPr/>
            </p:nvPicPr>
            <p:blipFill>
              <a:blip r:embed="rId3"/>
              <a:stretch>
                <a:fillRect/>
              </a:stretch>
            </p:blipFill>
            <p:spPr>
              <a:xfrm>
                <a:off x="3594174" y="4753190"/>
                <a:ext cx="108000" cy="216000"/>
              </a:xfrm>
              <a:prstGeom prst="rect">
                <a:avLst/>
              </a:prstGeom>
            </p:spPr>
          </p:pic>
        </mc:Fallback>
      </mc:AlternateContent>
    </p:spTree>
    <p:extLst>
      <p:ext uri="{BB962C8B-B14F-4D97-AF65-F5344CB8AC3E}">
        <p14:creationId xmlns:p14="http://schemas.microsoft.com/office/powerpoint/2010/main" val="1851483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E8E853-E613-8612-656E-4C196CF5ED4B}"/>
              </a:ext>
            </a:extLst>
          </p:cNvPr>
          <p:cNvSpPr>
            <a:spLocks noGrp="1"/>
          </p:cNvSpPr>
          <p:nvPr>
            <p:ph type="title"/>
          </p:nvPr>
        </p:nvSpPr>
        <p:spPr/>
        <p:txBody>
          <a:bodyPr/>
          <a:lstStyle/>
          <a:p>
            <a:r>
              <a:rPr lang="de-DE" sz="2800" dirty="0"/>
              <a:t>Politische Utopien der letzten 2500 Jahre</a:t>
            </a:r>
          </a:p>
        </p:txBody>
      </p:sp>
      <p:sp>
        <p:nvSpPr>
          <p:cNvPr id="3" name="Inhaltsplatzhalter 2">
            <a:extLst>
              <a:ext uri="{FF2B5EF4-FFF2-40B4-BE49-F238E27FC236}">
                <a16:creationId xmlns:a16="http://schemas.microsoft.com/office/drawing/2014/main" id="{0BA3BD11-3C48-277F-C136-72B7D8BA80A8}"/>
              </a:ext>
            </a:extLst>
          </p:cNvPr>
          <p:cNvSpPr>
            <a:spLocks noGrp="1"/>
          </p:cNvSpPr>
          <p:nvPr>
            <p:ph idx="1"/>
          </p:nvPr>
        </p:nvSpPr>
        <p:spPr/>
        <p:txBody>
          <a:bodyPr>
            <a:normAutofit fontScale="25000" lnSpcReduction="20000"/>
          </a:bodyPr>
          <a:lstStyle/>
          <a:p>
            <a:endParaRPr lang="de-DE" dirty="0"/>
          </a:p>
          <a:p>
            <a:r>
              <a:rPr lang="de-DE" sz="4400" dirty="0"/>
              <a:t>„Der ideale Staat“ („Politeia“, Platon 4. Jh. v. Chr.)</a:t>
            </a:r>
          </a:p>
          <a:p>
            <a:r>
              <a:rPr lang="de-DE" sz="4400" dirty="0"/>
              <a:t>„Die ideale Gesellschaft“ („Utopia“, Thomas Morus, 1516)</a:t>
            </a:r>
          </a:p>
          <a:p>
            <a:r>
              <a:rPr lang="de-DE" sz="4400" dirty="0"/>
              <a:t>„Die fortschrittliche Gesellschaft“ („Nova-Atlantis“, Francis Bacon, 1627)</a:t>
            </a:r>
          </a:p>
          <a:p>
            <a:r>
              <a:rPr lang="de-DE" sz="4400" dirty="0"/>
              <a:t>„Die unsichtbare Hand“, die zum Wohle aller wirkt. („Wohlstand der Nationen“, Adam Smith, 1776)</a:t>
            </a:r>
          </a:p>
          <a:p>
            <a:r>
              <a:rPr lang="de-DE" sz="4400" dirty="0"/>
              <a:t>„Die klassenlose Gesellschaft“ und das „Reich der Freiheit“ (Karl Marx, „Grundrisse“ und „Kapital“, 1859, 1867 ff.)</a:t>
            </a:r>
          </a:p>
          <a:p>
            <a:endParaRPr lang="de-DE" sz="4400" dirty="0"/>
          </a:p>
          <a:p>
            <a:pPr marL="0" indent="0">
              <a:buNone/>
            </a:pPr>
            <a:r>
              <a:rPr lang="de-DE" sz="4400" dirty="0"/>
              <a:t>--------------------------- Ausgewählte Beispiel für sozial-ökologische Utopien ------------------------------------------------</a:t>
            </a:r>
          </a:p>
          <a:p>
            <a:endParaRPr lang="de-DE" sz="4400" dirty="0"/>
          </a:p>
          <a:p>
            <a:r>
              <a:rPr lang="de-DE" sz="4400" dirty="0"/>
              <a:t>„</a:t>
            </a:r>
            <a:r>
              <a:rPr lang="de-DE" sz="4400" dirty="0" err="1"/>
              <a:t>Ökotopia</a:t>
            </a:r>
            <a:r>
              <a:rPr lang="de-DE" sz="4400" dirty="0"/>
              <a:t>“ (Ernest </a:t>
            </a:r>
            <a:r>
              <a:rPr lang="de-DE" sz="4400" dirty="0" err="1"/>
              <a:t>Callenbach</a:t>
            </a:r>
            <a:r>
              <a:rPr lang="de-DE" sz="4400" dirty="0"/>
              <a:t> 1990)</a:t>
            </a:r>
          </a:p>
          <a:p>
            <a:r>
              <a:rPr lang="de-DE" sz="4400" dirty="0"/>
              <a:t>„</a:t>
            </a:r>
            <a:r>
              <a:rPr lang="de-DE" sz="4400" dirty="0" err="1"/>
              <a:t>Governing</a:t>
            </a:r>
            <a:r>
              <a:rPr lang="de-DE" sz="4400" dirty="0"/>
              <a:t> </a:t>
            </a:r>
            <a:r>
              <a:rPr lang="de-DE" sz="4400" dirty="0" err="1"/>
              <a:t>the</a:t>
            </a:r>
            <a:r>
              <a:rPr lang="de-DE" sz="4400" dirty="0"/>
              <a:t> Commons“ (Elinor Ostrom 1990)</a:t>
            </a:r>
          </a:p>
          <a:p>
            <a:r>
              <a:rPr lang="de-DE" sz="4400" dirty="0"/>
              <a:t>„Die solare Weltwirtschaft“ (Hermann Scheer 1999)</a:t>
            </a:r>
          </a:p>
          <a:p>
            <a:r>
              <a:rPr lang="de-DE" sz="4400" dirty="0"/>
              <a:t>„Greening </a:t>
            </a:r>
            <a:r>
              <a:rPr lang="de-DE" sz="4400" dirty="0" err="1"/>
              <a:t>the</a:t>
            </a:r>
            <a:r>
              <a:rPr lang="de-DE" sz="4400" dirty="0"/>
              <a:t> North: A </a:t>
            </a:r>
            <a:r>
              <a:rPr lang="de-DE" sz="4400" dirty="0" err="1"/>
              <a:t>Blueprint</a:t>
            </a:r>
            <a:r>
              <a:rPr lang="de-DE" sz="4400" dirty="0"/>
              <a:t> </a:t>
            </a:r>
            <a:r>
              <a:rPr lang="de-DE" sz="4400" dirty="0" err="1"/>
              <a:t>for</a:t>
            </a:r>
            <a:r>
              <a:rPr lang="de-DE" sz="4400" dirty="0"/>
              <a:t> Ecology and Equity“ (Wolfgang Sachs, Reinhard Loske et al.)</a:t>
            </a:r>
          </a:p>
          <a:p>
            <a:r>
              <a:rPr lang="de-DE" sz="4400" dirty="0"/>
              <a:t>„</a:t>
            </a:r>
            <a:r>
              <a:rPr lang="de-DE" sz="4400" dirty="0" err="1"/>
              <a:t>Prosperity</a:t>
            </a:r>
            <a:r>
              <a:rPr lang="de-DE" sz="4400" dirty="0"/>
              <a:t> </a:t>
            </a:r>
            <a:r>
              <a:rPr lang="de-DE" sz="4400" dirty="0" err="1"/>
              <a:t>Without</a:t>
            </a:r>
            <a:r>
              <a:rPr lang="de-DE" sz="4400" dirty="0"/>
              <a:t> Growth“ (Tim Jackson 2011)</a:t>
            </a:r>
          </a:p>
          <a:p>
            <a:r>
              <a:rPr lang="de-DE" sz="4400" dirty="0"/>
              <a:t>„Die nachhaltige Weltgesellschaft“ (SDG, Vereinte Nationen 2015)</a:t>
            </a:r>
          </a:p>
          <a:p>
            <a:endParaRPr lang="de-DE" dirty="0"/>
          </a:p>
        </p:txBody>
      </p:sp>
    </p:spTree>
    <p:extLst>
      <p:ext uri="{BB962C8B-B14F-4D97-AF65-F5344CB8AC3E}">
        <p14:creationId xmlns:p14="http://schemas.microsoft.com/office/powerpoint/2010/main" val="256317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C807F1-3D33-84A9-B481-6B190C8A3F3F}"/>
              </a:ext>
            </a:extLst>
          </p:cNvPr>
          <p:cNvSpPr>
            <a:spLocks noGrp="1"/>
          </p:cNvSpPr>
          <p:nvPr>
            <p:ph type="title"/>
          </p:nvPr>
        </p:nvSpPr>
        <p:spPr/>
        <p:txBody>
          <a:bodyPr/>
          <a:lstStyle/>
          <a:p>
            <a:r>
              <a:rPr lang="de-DE" sz="2400" dirty="0"/>
              <a:t>Zwischenfazit II</a:t>
            </a:r>
          </a:p>
        </p:txBody>
      </p:sp>
      <p:sp>
        <p:nvSpPr>
          <p:cNvPr id="3" name="Inhaltsplatzhalter 2">
            <a:extLst>
              <a:ext uri="{FF2B5EF4-FFF2-40B4-BE49-F238E27FC236}">
                <a16:creationId xmlns:a16="http://schemas.microsoft.com/office/drawing/2014/main" id="{68C2F1B9-CA69-C499-0D36-2106470C6075}"/>
              </a:ext>
            </a:extLst>
          </p:cNvPr>
          <p:cNvSpPr>
            <a:spLocks noGrp="1"/>
          </p:cNvSpPr>
          <p:nvPr>
            <p:ph idx="1"/>
          </p:nvPr>
        </p:nvSpPr>
        <p:spPr/>
        <p:txBody>
          <a:bodyPr>
            <a:normAutofit fontScale="77500" lnSpcReduction="20000"/>
          </a:bodyPr>
          <a:lstStyle/>
          <a:p>
            <a:r>
              <a:rPr lang="de-DE" dirty="0"/>
              <a:t>Ökologiebewegung sowie ökologisch orientierte Forschung, Publizistik und Politik haben lange vor allem mit (gut begründeten) Dystopien gearbeitet und damit viel Aufmerksamkeit und auch partielle Erfolge erzielt – aber mit Blick auf die anhaltenden großen Zerstörungstendenzen doch wenig erreicht.</a:t>
            </a:r>
          </a:p>
          <a:p>
            <a:r>
              <a:rPr lang="de-DE" dirty="0"/>
              <a:t>Der Übergang des ökologischen Diskurses von primär dystopischen zu eher utopischen bzw. visionären und einladenden Erzählungen und Strategien lässt sich auf die späten 80er/frühen 90er Jahre des 20. Jahrhunderts datieren. In diesen Erzählungen lässt sich meist eine „Anders-Besser-Weniger“-Trias erkennen.</a:t>
            </a:r>
          </a:p>
          <a:p>
            <a:r>
              <a:rPr lang="de-DE" dirty="0"/>
              <a:t>In den letzten Jahren nehmen dystopische Erzählungen wieder stark zu („Selbstverbrennung“; „Klimakollaps“; „Letzte Generation“) und stehen neben praktisch </a:t>
            </a:r>
            <a:r>
              <a:rPr lang="de-DE" dirty="0" err="1"/>
              <a:t>orientiertenVeränderungsstrategien</a:t>
            </a:r>
            <a:r>
              <a:rPr lang="de-DE" dirty="0"/>
              <a:t> (Energiewende, Agrarwende, Mobilitätswende, </a:t>
            </a:r>
            <a:r>
              <a:rPr lang="de-DE" dirty="0" err="1"/>
              <a:t>Bauwende</a:t>
            </a:r>
            <a:r>
              <a:rPr lang="de-DE" dirty="0"/>
              <a:t>, Ressourcenwende …)</a:t>
            </a:r>
          </a:p>
          <a:p>
            <a:r>
              <a:rPr lang="de-DE" dirty="0"/>
              <a:t>Das Nebeneinander von Dystopie (dem, was schlimmstenfalls passieren könnte) und Utopie (dem, was möglich ist, wenn wir es gut machen) wird zum „neuen Normal“ und ist auszuhalten. Nicht sonderlich vielversprechend sind die Extreme „blinder Fortschrittsoptimismus“ (ohne realistische Krisenanalyse) und „fatalistischer Katastrophismus“ (ohne realistische Handlungsorientierung)</a:t>
            </a:r>
          </a:p>
        </p:txBody>
      </p:sp>
    </p:spTree>
    <p:extLst>
      <p:ext uri="{BB962C8B-B14F-4D97-AF65-F5344CB8AC3E}">
        <p14:creationId xmlns:p14="http://schemas.microsoft.com/office/powerpoint/2010/main" val="4087047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E0D78-3F41-E44F-125A-451AA4BA59E3}"/>
              </a:ext>
            </a:extLst>
          </p:cNvPr>
          <p:cNvSpPr>
            <a:spLocks noGrp="1"/>
          </p:cNvSpPr>
          <p:nvPr>
            <p:ph type="title"/>
          </p:nvPr>
        </p:nvSpPr>
        <p:spPr/>
        <p:txBody>
          <a:bodyPr/>
          <a:lstStyle/>
          <a:p>
            <a:r>
              <a:rPr lang="de-DE" sz="2400" dirty="0"/>
              <a:t>Der Blick zurück 1</a:t>
            </a:r>
          </a:p>
        </p:txBody>
      </p:sp>
      <p:sp>
        <p:nvSpPr>
          <p:cNvPr id="3" name="Inhaltsplatzhalter 2">
            <a:extLst>
              <a:ext uri="{FF2B5EF4-FFF2-40B4-BE49-F238E27FC236}">
                <a16:creationId xmlns:a16="http://schemas.microsoft.com/office/drawing/2014/main" id="{EAF70A16-D496-D257-3696-0BF1D243E635}"/>
              </a:ext>
            </a:extLst>
          </p:cNvPr>
          <p:cNvSpPr>
            <a:spLocks noGrp="1"/>
          </p:cNvSpPr>
          <p:nvPr>
            <p:ph idx="1"/>
          </p:nvPr>
        </p:nvSpPr>
        <p:spPr/>
        <p:txBody>
          <a:bodyPr/>
          <a:lstStyle/>
          <a:p>
            <a:pPr marL="0" indent="0">
              <a:buNone/>
            </a:pPr>
            <a:r>
              <a:rPr lang="de-DE" sz="2400" b="1" dirty="0"/>
              <a:t>„Nichts im Übermaß“</a:t>
            </a:r>
          </a:p>
          <a:p>
            <a:pPr marL="0" indent="0">
              <a:buNone/>
            </a:pPr>
            <a:endParaRPr lang="de-DE" dirty="0"/>
          </a:p>
          <a:p>
            <a:pPr marL="0" indent="0">
              <a:buNone/>
            </a:pPr>
            <a:r>
              <a:rPr lang="de-DE" dirty="0"/>
              <a:t>Eine der beiden Inschriften am Eingang des Tempels von Delphi. Die zweite Inschrift lautete: „</a:t>
            </a:r>
            <a:r>
              <a:rPr lang="de-DE" b="1" dirty="0"/>
              <a:t>Erkenne Dich selbst</a:t>
            </a:r>
            <a:r>
              <a:rPr lang="de-DE" dirty="0"/>
              <a:t>“.</a:t>
            </a:r>
          </a:p>
          <a:p>
            <a:pPr marL="0" indent="0">
              <a:buNone/>
            </a:pPr>
            <a:endParaRPr lang="de-DE" dirty="0"/>
          </a:p>
          <a:p>
            <a:pPr marL="0" indent="0">
              <a:buNone/>
            </a:pPr>
            <a:r>
              <a:rPr lang="de-DE" dirty="0"/>
              <a:t>Etwa 500 vor Christi Geburt</a:t>
            </a:r>
          </a:p>
          <a:p>
            <a:endParaRPr lang="de-DE" dirty="0"/>
          </a:p>
        </p:txBody>
      </p:sp>
    </p:spTree>
    <p:extLst>
      <p:ext uri="{BB962C8B-B14F-4D97-AF65-F5344CB8AC3E}">
        <p14:creationId xmlns:p14="http://schemas.microsoft.com/office/powerpoint/2010/main" val="1864496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7ADE87-710F-C6F9-8B9C-8A280BFD6496}"/>
              </a:ext>
            </a:extLst>
          </p:cNvPr>
          <p:cNvSpPr>
            <a:spLocks noGrp="1"/>
          </p:cNvSpPr>
          <p:nvPr>
            <p:ph type="title"/>
          </p:nvPr>
        </p:nvSpPr>
        <p:spPr/>
        <p:txBody>
          <a:bodyPr/>
          <a:lstStyle/>
          <a:p>
            <a:r>
              <a:rPr lang="de-DE" sz="2400" dirty="0"/>
              <a:t>Der Blick zurück 2</a:t>
            </a:r>
          </a:p>
        </p:txBody>
      </p:sp>
      <p:sp>
        <p:nvSpPr>
          <p:cNvPr id="3" name="Inhaltsplatzhalter 2">
            <a:extLst>
              <a:ext uri="{FF2B5EF4-FFF2-40B4-BE49-F238E27FC236}">
                <a16:creationId xmlns:a16="http://schemas.microsoft.com/office/drawing/2014/main" id="{AB4F2BC8-3D13-62B4-4E83-401C8B250601}"/>
              </a:ext>
            </a:extLst>
          </p:cNvPr>
          <p:cNvSpPr>
            <a:spLocks noGrp="1"/>
          </p:cNvSpPr>
          <p:nvPr>
            <p:ph idx="1"/>
          </p:nvPr>
        </p:nvSpPr>
        <p:spPr/>
        <p:txBody>
          <a:bodyPr/>
          <a:lstStyle/>
          <a:p>
            <a:pPr marL="0" indent="0">
              <a:buNone/>
            </a:pPr>
            <a:r>
              <a:rPr lang="de-DE" sz="2400" dirty="0"/>
              <a:t>„</a:t>
            </a:r>
            <a:r>
              <a:rPr lang="de-DE" sz="2400" b="1" dirty="0"/>
              <a:t>Herr, gib mir weder Armut noch Reichtum</a:t>
            </a:r>
            <a:r>
              <a:rPr lang="de-DE" sz="2400" dirty="0"/>
              <a:t>.“</a:t>
            </a:r>
          </a:p>
          <a:p>
            <a:pPr marL="0" indent="0">
              <a:buNone/>
            </a:pPr>
            <a:endParaRPr lang="de-DE" sz="2000" dirty="0"/>
          </a:p>
          <a:p>
            <a:pPr marL="0" indent="0">
              <a:buNone/>
            </a:pPr>
            <a:endParaRPr lang="de-DE" sz="2000" dirty="0"/>
          </a:p>
          <a:p>
            <a:pPr marL="0" indent="0">
              <a:buNone/>
            </a:pPr>
            <a:r>
              <a:rPr lang="de-DE" dirty="0"/>
              <a:t>Altes Testament. Die Weisheitsbücher und die Psalmen, Buch der Sprichwörter, Spr. 30,8</a:t>
            </a:r>
          </a:p>
          <a:p>
            <a:endParaRPr lang="de-DE" dirty="0"/>
          </a:p>
        </p:txBody>
      </p:sp>
    </p:spTree>
    <p:extLst>
      <p:ext uri="{BB962C8B-B14F-4D97-AF65-F5344CB8AC3E}">
        <p14:creationId xmlns:p14="http://schemas.microsoft.com/office/powerpoint/2010/main" val="603992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48B4AA-6CDB-ECFC-B3D0-2C0C8525ACB4}"/>
              </a:ext>
            </a:extLst>
          </p:cNvPr>
          <p:cNvSpPr>
            <a:spLocks noGrp="1"/>
          </p:cNvSpPr>
          <p:nvPr>
            <p:ph type="title"/>
          </p:nvPr>
        </p:nvSpPr>
        <p:spPr/>
        <p:txBody>
          <a:bodyPr/>
          <a:lstStyle/>
          <a:p>
            <a:r>
              <a:rPr lang="de-DE" sz="2400" dirty="0"/>
              <a:t>Der Blick zurück 3</a:t>
            </a:r>
          </a:p>
        </p:txBody>
      </p:sp>
      <p:sp>
        <p:nvSpPr>
          <p:cNvPr id="3" name="Inhaltsplatzhalter 2">
            <a:extLst>
              <a:ext uri="{FF2B5EF4-FFF2-40B4-BE49-F238E27FC236}">
                <a16:creationId xmlns:a16="http://schemas.microsoft.com/office/drawing/2014/main" id="{75B71A74-92DB-7293-2595-366BFD5EC92F}"/>
              </a:ext>
            </a:extLst>
          </p:cNvPr>
          <p:cNvSpPr>
            <a:spLocks noGrp="1"/>
          </p:cNvSpPr>
          <p:nvPr>
            <p:ph idx="1"/>
          </p:nvPr>
        </p:nvSpPr>
        <p:spPr/>
        <p:txBody>
          <a:bodyPr/>
          <a:lstStyle/>
          <a:p>
            <a:pPr marL="0" indent="0">
              <a:buNone/>
            </a:pPr>
            <a:r>
              <a:rPr lang="de-DE" sz="2400" dirty="0"/>
              <a:t>„</a:t>
            </a:r>
            <a:r>
              <a:rPr lang="de-DE" sz="2400" b="1" dirty="0"/>
              <a:t>Ihr sollt die Erde bebauen und bewahren</a:t>
            </a:r>
            <a:r>
              <a:rPr lang="de-DE" sz="2400" dirty="0"/>
              <a:t>!“</a:t>
            </a:r>
          </a:p>
          <a:p>
            <a:pPr marL="0" indent="0">
              <a:buNone/>
            </a:pPr>
            <a:endParaRPr lang="de-DE" sz="1800" dirty="0"/>
          </a:p>
          <a:p>
            <a:pPr marL="0" indent="0">
              <a:buNone/>
            </a:pPr>
            <a:endParaRPr lang="de-DE" sz="1800" dirty="0"/>
          </a:p>
          <a:p>
            <a:pPr marL="0" indent="0">
              <a:buNone/>
            </a:pPr>
            <a:r>
              <a:rPr lang="en-US" sz="1600" dirty="0"/>
              <a:t>1. </a:t>
            </a:r>
            <a:r>
              <a:rPr lang="en-US" sz="1600" dirty="0" err="1"/>
              <a:t>Mose</a:t>
            </a:r>
            <a:r>
              <a:rPr lang="en-US" sz="1600" dirty="0"/>
              <a:t> 2, 4 b – 9. 15</a:t>
            </a:r>
            <a:endParaRPr lang="de-DE" sz="1600" dirty="0"/>
          </a:p>
          <a:p>
            <a:endParaRPr lang="de-DE" dirty="0"/>
          </a:p>
        </p:txBody>
      </p:sp>
    </p:spTree>
    <p:extLst>
      <p:ext uri="{BB962C8B-B14F-4D97-AF65-F5344CB8AC3E}">
        <p14:creationId xmlns:p14="http://schemas.microsoft.com/office/powerpoint/2010/main" val="13989026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Zitierfähig">
  <a:themeElements>
    <a:clrScheme name="Zitierfähig">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Zitierfähig">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Zitierfähig">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TM03457503[[fn=Zitierfähig]]</Template>
  <TotalTime>0</TotalTime>
  <Words>2148</Words>
  <Application>Microsoft Office PowerPoint</Application>
  <PresentationFormat>Bildschirmpräsentation (4:3)</PresentationFormat>
  <Paragraphs>115</Paragraphs>
  <Slides>21</Slides>
  <Notes>0</Notes>
  <HiddenSlides>0</HiddenSlides>
  <MMClips>0</MMClips>
  <ScaleCrop>false</ScaleCrop>
  <HeadingPairs>
    <vt:vector size="4" baseType="variant">
      <vt:variant>
        <vt:lpstr>Design</vt:lpstr>
      </vt:variant>
      <vt:variant>
        <vt:i4>1</vt:i4>
      </vt:variant>
      <vt:variant>
        <vt:lpstr>Folientitel</vt:lpstr>
      </vt:variant>
      <vt:variant>
        <vt:i4>21</vt:i4>
      </vt:variant>
    </vt:vector>
  </HeadingPairs>
  <TitlesOfParts>
    <vt:vector size="22" baseType="lpstr">
      <vt:lpstr>Zitierfähig</vt:lpstr>
      <vt:lpstr>         Können Demokratie und Marktwirtschaft Nachhaltigkeit?  Die ökologische Transformation zwischen Dystopie und Utopie, Katastrophen und Reformismus, Interessen und Idealen, Dringlichkeit und Trägheit   Reinhard Loske  Einleitungsvortrag im Rahmen der Veranstaltung „Globale Krisen: Demokratie(n) zwischen Apokalypse und Erneuerung </vt:lpstr>
      <vt:lpstr>Planetare Grenzen (Rockström et al. 2009, Steffen et al., 2015)</vt:lpstr>
      <vt:lpstr>Zwischenfazit I</vt:lpstr>
      <vt:lpstr>Dystopien der Ökologiebewegung seit Beginn der 60er Jahre</vt:lpstr>
      <vt:lpstr>Politische Utopien der letzten 2500 Jahre</vt:lpstr>
      <vt:lpstr>Zwischenfazit II</vt:lpstr>
      <vt:lpstr>Der Blick zurück 1</vt:lpstr>
      <vt:lpstr>Der Blick zurück 2</vt:lpstr>
      <vt:lpstr>Der Blick zurück 3</vt:lpstr>
      <vt:lpstr>Der Blick zurück 4</vt:lpstr>
      <vt:lpstr>Der Blick zurück 5</vt:lpstr>
      <vt:lpstr>Der Blick zurück 6</vt:lpstr>
      <vt:lpstr>Zwischenfazit III</vt:lpstr>
      <vt:lpstr>Kann Demokratie Nachhaltigkeit?  Die pessimistische Perspektive</vt:lpstr>
      <vt:lpstr>Kann Demokratie Nachhaltigkeit?  Die fatalistische Perspektive</vt:lpstr>
      <vt:lpstr>Kann Demokratie Nachhaltigkeit?  Die „optimistische“ Perspektive</vt:lpstr>
      <vt:lpstr>Kann Demokratie Nachhaltigkeit?  Die „realistische“ Perspektive 1</vt:lpstr>
      <vt:lpstr>Kann Demokratie Nachhaltigkeit?  Die „realistische“ Perspektive 2</vt:lpstr>
      <vt:lpstr>Zwischenfazit IV</vt:lpstr>
      <vt:lpstr>Politik der Zukunftsfähigkeit </vt:lpstr>
      <vt:lpstr>Zum Weiterlesen: „Politik der Zukunftsfähigkeit“ (S. Fischer 2016) und „Ökonomie(n) mit Zukunft“ (Natur und Text 2023)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Alex</dc:creator>
  <cp:lastModifiedBy>ruedel@uni-bremen.de</cp:lastModifiedBy>
  <cp:revision>339</cp:revision>
  <dcterms:created xsi:type="dcterms:W3CDTF">2012-05-14T17:46:56Z</dcterms:created>
  <dcterms:modified xsi:type="dcterms:W3CDTF">2023-06-05T07:38:27Z</dcterms:modified>
</cp:coreProperties>
</file>